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62" r:id="rId8"/>
    <p:sldId id="264" r:id="rId9"/>
    <p:sldId id="263" r:id="rId10"/>
    <p:sldId id="266" r:id="rId11"/>
    <p:sldId id="270" r:id="rId12"/>
    <p:sldId id="274" r:id="rId13"/>
    <p:sldId id="277" r:id="rId14"/>
    <p:sldId id="271" r:id="rId15"/>
    <p:sldId id="275" r:id="rId16"/>
    <p:sldId id="272" r:id="rId17"/>
    <p:sldId id="276" r:id="rId18"/>
    <p:sldId id="273" r:id="rId19"/>
    <p:sldId id="267" r:id="rId20"/>
    <p:sldId id="269" r:id="rId21"/>
    <p:sldId id="258" r:id="rId22"/>
    <p:sldId id="259" r:id="rId23"/>
    <p:sldId id="26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112D3-38CB-4B9D-8AD3-E0E33300B602}" v="51" dt="2024-04-08T13:59:14.069"/>
    <p1510:client id="{B3843E43-287C-62D9-0C0D-74EDA9049428}" v="3" dt="2024-04-08T06:48:49.547"/>
    <p1510:client id="{CA18C5C8-9F10-4FCC-A52A-82A2BAB8115E}" v="274" dt="2024-04-08T21:21:09.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6" d="100"/>
          <a:sy n="36" d="100"/>
        </p:scale>
        <p:origin x="10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DC1C8-9382-C428-318A-B4822F106E2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FAB58B0-A10E-9327-CA41-E18E3D823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B18F69-0176-F096-AB4E-D026BB31BBD1}"/>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5" name="Tijdelijke aanduiding voor voettekst 4">
            <a:extLst>
              <a:ext uri="{FF2B5EF4-FFF2-40B4-BE49-F238E27FC236}">
                <a16:creationId xmlns:a16="http://schemas.microsoft.com/office/drawing/2014/main" id="{26216E2D-12D1-5F0E-6BF7-E5CAE25781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7A8660-23EB-03E7-8F93-C16933CEEA72}"/>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127734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C66BA-AA01-F6E2-EEB2-197DAA104A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79C7DA4-299C-6497-D474-BE9E83491F2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92A77D-56C9-7B5F-8008-1E89C22025BD}"/>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5" name="Tijdelijke aanduiding voor voettekst 4">
            <a:extLst>
              <a:ext uri="{FF2B5EF4-FFF2-40B4-BE49-F238E27FC236}">
                <a16:creationId xmlns:a16="http://schemas.microsoft.com/office/drawing/2014/main" id="{09EADDBC-4BCE-7C52-A423-7FDCAF037E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AD1489-0623-C622-2481-E103FCE13ADC}"/>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13786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7F5538C-A90C-7B6A-C398-EA5D60E6E0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AA20A97-3E88-D52A-2993-9FC3C26F844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1C951C-7CF4-8B41-01C9-5A6BECDEA9E6}"/>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5" name="Tijdelijke aanduiding voor voettekst 4">
            <a:extLst>
              <a:ext uri="{FF2B5EF4-FFF2-40B4-BE49-F238E27FC236}">
                <a16:creationId xmlns:a16="http://schemas.microsoft.com/office/drawing/2014/main" id="{F4CA2549-4FF0-B515-89F1-7E595788DA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C0734F-2A61-7D88-1954-4D5A593DAF1F}"/>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285965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00AA2-0910-A8E6-2BCD-9E6D33719F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FBA52A-2579-7620-AEB0-97155846E7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E05866-63E7-031E-6877-8881A49A64B6}"/>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5" name="Tijdelijke aanduiding voor voettekst 4">
            <a:extLst>
              <a:ext uri="{FF2B5EF4-FFF2-40B4-BE49-F238E27FC236}">
                <a16:creationId xmlns:a16="http://schemas.microsoft.com/office/drawing/2014/main" id="{07329958-C959-01BD-FED5-B08D06DD14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50FA5E-7F6A-FC53-1AC3-11E1FC2D58B5}"/>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131643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67B29-053A-3E9D-2B15-B2DC4F9D114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E069F27-21B5-2B16-AD5E-6997C4DDAC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9046F67-21F7-8428-F4B3-A02562CC7D53}"/>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5" name="Tijdelijke aanduiding voor voettekst 4">
            <a:extLst>
              <a:ext uri="{FF2B5EF4-FFF2-40B4-BE49-F238E27FC236}">
                <a16:creationId xmlns:a16="http://schemas.microsoft.com/office/drawing/2014/main" id="{F1FFD2B9-BE69-4CAB-45D8-2D71C87275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45638D-4F09-1934-230F-6614C951CCF4}"/>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56995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E350F-A3F3-FC91-A714-B9AB8E7898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5AF70D-20BA-F762-9758-D5D5FC064F0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9ABB0B1-086F-7882-BB7F-87DD15EAFE8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34B4D4-25A2-8D20-07AF-0701C4E7A723}"/>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6" name="Tijdelijke aanduiding voor voettekst 5">
            <a:extLst>
              <a:ext uri="{FF2B5EF4-FFF2-40B4-BE49-F238E27FC236}">
                <a16:creationId xmlns:a16="http://schemas.microsoft.com/office/drawing/2014/main" id="{7707016C-C360-3C11-A535-D6E49A2E2C2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31452B-53E9-C25D-28C2-B585285283C6}"/>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259651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826B4-A4D7-5696-BA1D-C1F449507C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D60CB83-73ED-5CE6-2AF3-75A2A8745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D906A9-135C-B707-734C-330DE5EAFB6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60EAB57-811E-984C-662A-018459C1B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EF4448B-41C7-8BBB-FAAF-F19982A3952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1C89E83-6EC7-24A2-B0FA-7162ED8BAD97}"/>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8" name="Tijdelijke aanduiding voor voettekst 7">
            <a:extLst>
              <a:ext uri="{FF2B5EF4-FFF2-40B4-BE49-F238E27FC236}">
                <a16:creationId xmlns:a16="http://schemas.microsoft.com/office/drawing/2014/main" id="{00F86F6C-74D5-6723-012E-8949296E01E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AC97F05-833B-B89E-FED6-74F613A83CF1}"/>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421243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AB1DF-05D5-27C4-9340-AA9409656D0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215AA85-BF59-E566-0B34-0476D5DE6A9A}"/>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4" name="Tijdelijke aanduiding voor voettekst 3">
            <a:extLst>
              <a:ext uri="{FF2B5EF4-FFF2-40B4-BE49-F238E27FC236}">
                <a16:creationId xmlns:a16="http://schemas.microsoft.com/office/drawing/2014/main" id="{377EAE2C-9B88-535A-E7E4-CDAA39917C6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845CBD7-0E2D-143C-AF7C-73C3555C0175}"/>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282685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FF025A4-C97D-7E8A-76B6-18A09D5DDB44}"/>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3" name="Tijdelijke aanduiding voor voettekst 2">
            <a:extLst>
              <a:ext uri="{FF2B5EF4-FFF2-40B4-BE49-F238E27FC236}">
                <a16:creationId xmlns:a16="http://schemas.microsoft.com/office/drawing/2014/main" id="{512DF697-9EB6-6AB5-1C79-B275BA3F5F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A19245-01A8-01C2-F6F9-F35ED888114F}"/>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254876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0E7EC-42C1-6B65-2AF8-FD60C1EC111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E66626B-C293-E4B8-5B80-811500463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22E1166-9FCC-3E58-AD73-7C2E96922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CC1445-6F03-8BF3-54F7-1829D7BB60B2}"/>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6" name="Tijdelijke aanduiding voor voettekst 5">
            <a:extLst>
              <a:ext uri="{FF2B5EF4-FFF2-40B4-BE49-F238E27FC236}">
                <a16:creationId xmlns:a16="http://schemas.microsoft.com/office/drawing/2014/main" id="{BAAC6CE9-49B8-F7ED-5263-ED4F1600A7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4E0EF3-E70A-CA31-B44F-13883B61BA54}"/>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133275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7868C-7757-921D-F918-E052F821DD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646CB85-0782-9575-2BCD-9615747E74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7E1A9BE-C0E1-C441-6887-5ACF69EA8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90FD246-4CAC-3371-E3A4-D04A7F5B10A7}"/>
              </a:ext>
            </a:extLst>
          </p:cNvPr>
          <p:cNvSpPr>
            <a:spLocks noGrp="1"/>
          </p:cNvSpPr>
          <p:nvPr>
            <p:ph type="dt" sz="half" idx="10"/>
          </p:nvPr>
        </p:nvSpPr>
        <p:spPr/>
        <p:txBody>
          <a:bodyPr/>
          <a:lstStyle/>
          <a:p>
            <a:fld id="{49A931A9-1C37-4A0D-A87F-914F2C297D33}" type="datetimeFigureOut">
              <a:rPr lang="nl-NL" smtClean="0"/>
              <a:t>22-4-2024</a:t>
            </a:fld>
            <a:endParaRPr lang="nl-NL"/>
          </a:p>
        </p:txBody>
      </p:sp>
      <p:sp>
        <p:nvSpPr>
          <p:cNvPr id="6" name="Tijdelijke aanduiding voor voettekst 5">
            <a:extLst>
              <a:ext uri="{FF2B5EF4-FFF2-40B4-BE49-F238E27FC236}">
                <a16:creationId xmlns:a16="http://schemas.microsoft.com/office/drawing/2014/main" id="{21F54DE8-3D7A-D681-AD39-150614B293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FF784C-8BEB-1F53-487C-E9C244CA1635}"/>
              </a:ext>
            </a:extLst>
          </p:cNvPr>
          <p:cNvSpPr>
            <a:spLocks noGrp="1"/>
          </p:cNvSpPr>
          <p:nvPr>
            <p:ph type="sldNum" sz="quarter" idx="12"/>
          </p:nvPr>
        </p:nvSpPr>
        <p:spPr/>
        <p:txBody>
          <a:bodyPr/>
          <a:lstStyle/>
          <a:p>
            <a:fld id="{F1DB4B43-AC8A-4800-BF5B-ED6C2876934C}" type="slidenum">
              <a:rPr lang="nl-NL" smtClean="0"/>
              <a:t>‹nr.›</a:t>
            </a:fld>
            <a:endParaRPr lang="nl-NL"/>
          </a:p>
        </p:txBody>
      </p:sp>
    </p:spTree>
    <p:extLst>
      <p:ext uri="{BB962C8B-B14F-4D97-AF65-F5344CB8AC3E}">
        <p14:creationId xmlns:p14="http://schemas.microsoft.com/office/powerpoint/2010/main" val="6851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C98C146-0BA1-68A4-B8EE-8570AC5C3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91FE6-9665-00F2-25B3-F34A004C9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289679-59CE-DCC4-AC78-6B6ECFB57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A931A9-1C37-4A0D-A87F-914F2C297D33}" type="datetimeFigureOut">
              <a:rPr lang="nl-NL" smtClean="0"/>
              <a:t>22-4-2024</a:t>
            </a:fld>
            <a:endParaRPr lang="nl-NL"/>
          </a:p>
        </p:txBody>
      </p:sp>
      <p:sp>
        <p:nvSpPr>
          <p:cNvPr id="5" name="Tijdelijke aanduiding voor voettekst 4">
            <a:extLst>
              <a:ext uri="{FF2B5EF4-FFF2-40B4-BE49-F238E27FC236}">
                <a16:creationId xmlns:a16="http://schemas.microsoft.com/office/drawing/2014/main" id="{0A16891A-4226-BA27-1142-B354968FFE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E955DCA-C94D-47F8-3DD1-10DF98FD8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DB4B43-AC8A-4800-BF5B-ED6C2876934C}" type="slidenum">
              <a:rPr lang="nl-NL" smtClean="0"/>
              <a:t>‹nr.›</a:t>
            </a:fld>
            <a:endParaRPr lang="nl-NL"/>
          </a:p>
        </p:txBody>
      </p:sp>
    </p:spTree>
    <p:extLst>
      <p:ext uri="{BB962C8B-B14F-4D97-AF65-F5344CB8AC3E}">
        <p14:creationId xmlns:p14="http://schemas.microsoft.com/office/powerpoint/2010/main" val="412064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49" y="70296"/>
            <a:ext cx="1885267" cy="14824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B8112B4-6F8B-5B08-3574-BB574F24D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188" y="6165"/>
            <a:ext cx="3507637" cy="140701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5030052"/>
            <a:ext cx="10422565" cy="584775"/>
          </a:xfrm>
          <a:prstGeom prst="rect">
            <a:avLst/>
          </a:prstGeom>
          <a:noFill/>
          <a:ln w="38100">
            <a:solidFill>
              <a:schemeClr val="bg1"/>
            </a:solidFill>
          </a:ln>
        </p:spPr>
        <p:txBody>
          <a:bodyPr wrap="square">
            <a:spAutoFit/>
          </a:bodyPr>
          <a:lstStyle/>
          <a:p>
            <a:pPr algn="ctr" rtl="0">
              <a:spcBef>
                <a:spcPts val="0"/>
              </a:spcBef>
              <a:spcAft>
                <a:spcPts val="0"/>
              </a:spcAft>
            </a:pPr>
            <a:r>
              <a:rPr lang="nl-NL" sz="3200" b="1" i="0" u="none" strike="noStrike" dirty="0">
                <a:solidFill>
                  <a:srgbClr val="000000"/>
                </a:solidFill>
                <a:effectLst/>
                <a:latin typeface="Hind" panose="020B0502040204020203" pitchFamily="2" charset="0"/>
              </a:rPr>
              <a:t>Ouderavond Wereldburgerschap</a:t>
            </a:r>
            <a:endParaRPr lang="nl-NL" dirty="0"/>
          </a:p>
        </p:txBody>
      </p:sp>
      <p:pic>
        <p:nvPicPr>
          <p:cNvPr id="10" name="Picture 2">
            <a:extLst>
              <a:ext uri="{FF2B5EF4-FFF2-40B4-BE49-F238E27FC236}">
                <a16:creationId xmlns:a16="http://schemas.microsoft.com/office/drawing/2014/main" id="{4A6259AA-4177-BE51-AFE4-7AF62AAEC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885" y="723371"/>
            <a:ext cx="4092226" cy="4102674"/>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AD466FDD-AE3F-8528-A926-0EB0180DE0EF}"/>
              </a:ext>
            </a:extLst>
          </p:cNvPr>
          <p:cNvSpPr txBox="1"/>
          <p:nvPr/>
        </p:nvSpPr>
        <p:spPr>
          <a:xfrm>
            <a:off x="884716" y="5724712"/>
            <a:ext cx="10422565" cy="584775"/>
          </a:xfrm>
          <a:prstGeom prst="rect">
            <a:avLst/>
          </a:prstGeom>
          <a:noFill/>
          <a:ln w="38100">
            <a:noFill/>
          </a:ln>
        </p:spPr>
        <p:txBody>
          <a:bodyPr wrap="square">
            <a:spAutoFit/>
          </a:bodyPr>
          <a:lstStyle/>
          <a:p>
            <a:pPr algn="ctr" rtl="0">
              <a:spcBef>
                <a:spcPts val="0"/>
              </a:spcBef>
              <a:spcAft>
                <a:spcPts val="0"/>
              </a:spcAft>
            </a:pPr>
            <a:r>
              <a:rPr lang="nl-NL" sz="3200" i="1" u="none" strike="noStrike" dirty="0">
                <a:solidFill>
                  <a:srgbClr val="000000"/>
                </a:solidFill>
                <a:effectLst/>
                <a:latin typeface="Hind" panose="020B0502040204020203" pitchFamily="2" charset="0"/>
              </a:rPr>
              <a:t>11 april 2024</a:t>
            </a:r>
            <a:endParaRPr lang="nl-NL" i="1" dirty="0"/>
          </a:p>
        </p:txBody>
      </p:sp>
    </p:spTree>
    <p:extLst>
      <p:ext uri="{BB962C8B-B14F-4D97-AF65-F5344CB8AC3E}">
        <p14:creationId xmlns:p14="http://schemas.microsoft.com/office/powerpoint/2010/main" val="344244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Voorbeelden, voorbeelden, voorbeelden</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67820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pic>
        <p:nvPicPr>
          <p:cNvPr id="1092" name="Picture 68">
            <a:extLst>
              <a:ext uri="{FF2B5EF4-FFF2-40B4-BE49-F238E27FC236}">
                <a16:creationId xmlns:a16="http://schemas.microsoft.com/office/drawing/2014/main" id="{2FA98E99-68E5-C9D7-3FEA-961B28B4B2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87"/>
          <a:stretch/>
        </p:blipFill>
        <p:spPr bwMode="auto">
          <a:xfrm>
            <a:off x="990552" y="1870656"/>
            <a:ext cx="2427884" cy="23615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90314D1-A1A4-237F-37B2-BF31F3582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52" y="4385282"/>
            <a:ext cx="2546636" cy="19099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1E9A16D-2804-FBE3-357D-DD73BB788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71" y="1870656"/>
            <a:ext cx="1771133" cy="236151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F28B4B5E-ECDD-3DA9-2920-C6594B945D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454"/>
          <a:stretch/>
        </p:blipFill>
        <p:spPr bwMode="auto">
          <a:xfrm>
            <a:off x="9351385" y="3880367"/>
            <a:ext cx="1850064" cy="201152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2838A0C-B5D4-BC55-BF82-B76FDDFC9A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4300" y="1907870"/>
            <a:ext cx="1850065" cy="185006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CA300E3E-C343-F571-5B6A-D4721FB4D1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2523"/>
          <a:stretch/>
        </p:blipFill>
        <p:spPr bwMode="auto">
          <a:xfrm>
            <a:off x="7509654" y="1907870"/>
            <a:ext cx="1790908" cy="185006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11399AE7-9F94-B530-D405-CE0B37521A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6777" y="4385282"/>
            <a:ext cx="1928037" cy="1928037"/>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F77A35E2-BF30-5FAB-0A6C-80BF47EAF4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2573" y="4367287"/>
            <a:ext cx="1946032" cy="194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3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Onze aanpak / ons curriculum</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893647"/>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p:txBody>
      </p:sp>
      <p:pic>
        <p:nvPicPr>
          <p:cNvPr id="3" name="Afbeelding 2">
            <a:extLst>
              <a:ext uri="{FF2B5EF4-FFF2-40B4-BE49-F238E27FC236}">
                <a16:creationId xmlns:a16="http://schemas.microsoft.com/office/drawing/2014/main" id="{62E1BD96-6129-2131-23FE-97EB19F368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73" y="1898251"/>
            <a:ext cx="1820536" cy="2609954"/>
          </a:xfrm>
          <a:prstGeom prst="rect">
            <a:avLst/>
          </a:prstGeom>
          <a:noFill/>
          <a:ln>
            <a:noFill/>
          </a:ln>
        </p:spPr>
      </p:pic>
      <p:sp>
        <p:nvSpPr>
          <p:cNvPr id="5" name="Tekstvak 4">
            <a:extLst>
              <a:ext uri="{FF2B5EF4-FFF2-40B4-BE49-F238E27FC236}">
                <a16:creationId xmlns:a16="http://schemas.microsoft.com/office/drawing/2014/main" id="{5D49B25B-A00F-8532-C64B-0AFAF747F325}"/>
              </a:ext>
            </a:extLst>
          </p:cNvPr>
          <p:cNvSpPr txBox="1"/>
          <p:nvPr/>
        </p:nvSpPr>
        <p:spPr>
          <a:xfrm>
            <a:off x="3763926" y="1904387"/>
            <a:ext cx="7368362" cy="4216539"/>
          </a:xfrm>
          <a:prstGeom prst="rect">
            <a:avLst/>
          </a:prstGeom>
          <a:solidFill>
            <a:schemeClr val="bg1"/>
          </a:solidFill>
          <a:ln>
            <a:solidFill>
              <a:schemeClr val="accent1"/>
            </a:solidFill>
          </a:ln>
        </p:spPr>
        <p:txBody>
          <a:bodyPr wrap="square" rtlCol="0">
            <a:spAutoFit/>
          </a:bodyPr>
          <a:lstStyle/>
          <a:p>
            <a:r>
              <a:rPr lang="nl-NL" sz="3200" dirty="0">
                <a:solidFill>
                  <a:srgbClr val="00B050"/>
                </a:solidFill>
                <a:effectLst/>
                <a:latin typeface="Arial" panose="020B0604020202020204" pitchFamily="34" charset="0"/>
                <a:ea typeface="Arial" panose="020B0604020202020204" pitchFamily="34" charset="0"/>
              </a:rPr>
              <a:t>Democratie, macht, vrijheid &amp; gelijkheid</a:t>
            </a:r>
            <a:r>
              <a:rPr lang="nl-NL" sz="3200" dirty="0">
                <a:effectLst/>
                <a:latin typeface="Arial" panose="020B0604020202020204" pitchFamily="34" charset="0"/>
                <a:ea typeface="Arial" panose="020B0604020202020204" pitchFamily="34" charset="0"/>
              </a:rPr>
              <a:t> en </a:t>
            </a:r>
            <a:r>
              <a:rPr lang="nl-NL" sz="3200" dirty="0">
                <a:solidFill>
                  <a:srgbClr val="0070C0"/>
                </a:solidFill>
                <a:effectLst/>
                <a:latin typeface="Arial" panose="020B0604020202020204" pitchFamily="34" charset="0"/>
                <a:ea typeface="Arial" panose="020B0604020202020204" pitchFamily="34" charset="0"/>
              </a:rPr>
              <a:t>mensenrechten</a:t>
            </a:r>
          </a:p>
          <a:p>
            <a:endParaRPr lang="nl-NL" sz="3200" dirty="0">
              <a:solidFill>
                <a:srgbClr val="0070C0"/>
              </a:solidFill>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Bijeenkomsten van de leerlingenraad (6 bijeenkomsten per jaar)</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Voeren van een </a:t>
            </a:r>
            <a:r>
              <a:rPr lang="nl-NL" dirty="0" err="1">
                <a:latin typeface="Arial" panose="020B0604020202020204" pitchFamily="34" charset="0"/>
                <a:ea typeface="Arial" panose="020B0604020202020204" pitchFamily="34" charset="0"/>
              </a:rPr>
              <a:t>K</a:t>
            </a:r>
            <a:r>
              <a:rPr lang="nl-NL" sz="1800" dirty="0" err="1">
                <a:effectLst/>
                <a:latin typeface="Arial" panose="020B0604020202020204" pitchFamily="34" charset="0"/>
                <a:ea typeface="Arial" panose="020B0604020202020204" pitchFamily="34" charset="0"/>
              </a:rPr>
              <a:t>lasse!vergadering</a:t>
            </a:r>
            <a:r>
              <a:rPr lang="nl-NL" sz="1800" dirty="0">
                <a:effectLst/>
                <a:latin typeface="Arial" panose="020B0604020202020204" pitchFamily="34" charset="0"/>
                <a:ea typeface="Arial" panose="020B0604020202020204" pitchFamily="34" charset="0"/>
              </a:rPr>
              <a:t> in iedere klas</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Aandacht voor mensen/rechten; o.a. door Dag van de Rechten van het Kind (november)</a:t>
            </a:r>
          </a:p>
          <a:p>
            <a:endParaRPr lang="nl-NL" sz="3200" dirty="0">
              <a:solidFill>
                <a:srgbClr val="0070C0"/>
              </a:solidFill>
              <a:latin typeface="Arial" panose="020B0604020202020204" pitchFamily="34" charset="0"/>
              <a:ea typeface="Arial" panose="020B0604020202020204" pitchFamily="34" charset="0"/>
            </a:endParaRPr>
          </a:p>
          <a:p>
            <a:endParaRPr lang="nl-NL" sz="3200" dirty="0">
              <a:solidFill>
                <a:srgbClr val="D6E3BC"/>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9581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Voorbeelden, voorbeelden, voorbeelden</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67820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pic>
        <p:nvPicPr>
          <p:cNvPr id="1074" name="Picture 50">
            <a:extLst>
              <a:ext uri="{FF2B5EF4-FFF2-40B4-BE49-F238E27FC236}">
                <a16:creationId xmlns:a16="http://schemas.microsoft.com/office/drawing/2014/main" id="{974EB554-9893-AA8D-34AC-B0C75390F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73" y="1872239"/>
            <a:ext cx="6145619" cy="3034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ebshop - KiVa">
            <a:extLst>
              <a:ext uri="{FF2B5EF4-FFF2-40B4-BE49-F238E27FC236}">
                <a16:creationId xmlns:a16="http://schemas.microsoft.com/office/drawing/2014/main" id="{DDF36C49-76FC-F0E2-092D-8B646E159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545" y="1872239"/>
            <a:ext cx="3590260" cy="398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8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Onze aanpak / ons curriculum</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893647"/>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p:txBody>
      </p:sp>
      <p:pic>
        <p:nvPicPr>
          <p:cNvPr id="3" name="Afbeelding 2">
            <a:extLst>
              <a:ext uri="{FF2B5EF4-FFF2-40B4-BE49-F238E27FC236}">
                <a16:creationId xmlns:a16="http://schemas.microsoft.com/office/drawing/2014/main" id="{8F98F3E4-BE10-A7D5-888A-EBF49C8326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160" y="1878965"/>
            <a:ext cx="2738500" cy="1550036"/>
          </a:xfrm>
          <a:prstGeom prst="rect">
            <a:avLst/>
          </a:prstGeom>
          <a:noFill/>
          <a:ln>
            <a:noFill/>
          </a:ln>
        </p:spPr>
      </p:pic>
      <p:sp>
        <p:nvSpPr>
          <p:cNvPr id="6" name="Tekstvak 5">
            <a:extLst>
              <a:ext uri="{FF2B5EF4-FFF2-40B4-BE49-F238E27FC236}">
                <a16:creationId xmlns:a16="http://schemas.microsoft.com/office/drawing/2014/main" id="{6B091C4B-3F55-D9A6-66D1-E3256FCFF35D}"/>
              </a:ext>
            </a:extLst>
          </p:cNvPr>
          <p:cNvSpPr txBox="1"/>
          <p:nvPr/>
        </p:nvSpPr>
        <p:spPr>
          <a:xfrm>
            <a:off x="3763926" y="1904387"/>
            <a:ext cx="7368362" cy="4657685"/>
          </a:xfrm>
          <a:prstGeom prst="rect">
            <a:avLst/>
          </a:prstGeom>
          <a:solidFill>
            <a:schemeClr val="bg1"/>
          </a:solidFill>
          <a:ln>
            <a:solidFill>
              <a:schemeClr val="accent1"/>
            </a:solidFill>
          </a:ln>
        </p:spPr>
        <p:txBody>
          <a:bodyPr wrap="square" rtlCol="0">
            <a:spAutoFit/>
          </a:bodyPr>
          <a:lstStyle/>
          <a:p>
            <a:r>
              <a:rPr lang="nl-NL" sz="2800" dirty="0">
                <a:solidFill>
                  <a:srgbClr val="7030A0"/>
                </a:solidFill>
                <a:effectLst/>
                <a:latin typeface="Arial" panose="020B0604020202020204" pitchFamily="34" charset="0"/>
                <a:ea typeface="Arial" panose="020B0604020202020204" pitchFamily="34" charset="0"/>
              </a:rPr>
              <a:t>Globalisering &amp; verbinding</a:t>
            </a:r>
            <a:r>
              <a:rPr lang="nl-NL" sz="2800" dirty="0">
                <a:solidFill>
                  <a:srgbClr val="92D050"/>
                </a:solidFill>
                <a:effectLst/>
                <a:latin typeface="Arial" panose="020B0604020202020204" pitchFamily="34" charset="0"/>
                <a:ea typeface="Arial" panose="020B0604020202020204" pitchFamily="34" charset="0"/>
              </a:rPr>
              <a:t>, </a:t>
            </a:r>
            <a:r>
              <a:rPr lang="nl-NL" sz="2800" dirty="0">
                <a:solidFill>
                  <a:srgbClr val="D60093"/>
                </a:solidFill>
                <a:effectLst/>
                <a:latin typeface="Arial" panose="020B0604020202020204" pitchFamily="34" charset="0"/>
                <a:ea typeface="Arial" panose="020B0604020202020204" pitchFamily="34" charset="0"/>
              </a:rPr>
              <a:t>duurzame ontwikkeling</a:t>
            </a:r>
            <a:r>
              <a:rPr lang="nl-NL" sz="2800" dirty="0">
                <a:effectLst/>
                <a:latin typeface="Arial" panose="020B0604020202020204" pitchFamily="34" charset="0"/>
                <a:ea typeface="Arial" panose="020B0604020202020204" pitchFamily="34" charset="0"/>
              </a:rPr>
              <a:t> en </a:t>
            </a:r>
            <a:r>
              <a:rPr lang="nl-NL" sz="2800" dirty="0">
                <a:solidFill>
                  <a:srgbClr val="FF0000"/>
                </a:solidFill>
                <a:effectLst/>
                <a:latin typeface="Arial" panose="020B0604020202020204" pitchFamily="34" charset="0"/>
                <a:ea typeface="Arial" panose="020B0604020202020204" pitchFamily="34" charset="0"/>
              </a:rPr>
              <a:t>technologie &amp; mediawijsheid</a:t>
            </a:r>
          </a:p>
          <a:p>
            <a:endParaRPr lang="nl-NL" sz="2800" dirty="0">
              <a:solidFill>
                <a:srgbClr val="FF0000"/>
              </a:solidFill>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Lessen in digitale geletterdheid en mediawijsheid</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Warme </a:t>
            </a:r>
            <a:r>
              <a:rPr lang="nl-NL" sz="1800" dirty="0" err="1">
                <a:effectLst/>
                <a:latin typeface="Arial" panose="020B0604020202020204" pitchFamily="34" charset="0"/>
                <a:ea typeface="Arial" panose="020B0604020202020204" pitchFamily="34" charset="0"/>
              </a:rPr>
              <a:t>Truiendag</a:t>
            </a:r>
            <a:r>
              <a:rPr lang="nl-NL" sz="1800" dirty="0">
                <a:effectLst/>
                <a:latin typeface="Arial" panose="020B0604020202020204" pitchFamily="34" charset="0"/>
                <a:ea typeface="Arial" panose="020B0604020202020204" pitchFamily="34" charset="0"/>
              </a:rPr>
              <a:t> (februari), Dag van de Aarde (april) en andere lessen over duurzaamheid &amp; klimaat </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Schooltuinlessen (mei t/m oktober)</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Scheiden van afval, dagelijks schoolfruit</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OR-markten met een duurzaamheidsdoel (speelgoedmarkt, kledingmarkt, boekenmarkt) </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Inzamelingsactie voor een kleinschalig goed doel</a:t>
            </a:r>
            <a:endParaRPr lang="nl-NL" sz="3200" dirty="0">
              <a:solidFill>
                <a:srgbClr val="0070C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0580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Voorbeelden, voorbeelden, voorbeelden</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67820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pic>
        <p:nvPicPr>
          <p:cNvPr id="1088" name="Picture 64">
            <a:extLst>
              <a:ext uri="{FF2B5EF4-FFF2-40B4-BE49-F238E27FC236}">
                <a16:creationId xmlns:a16="http://schemas.microsoft.com/office/drawing/2014/main" id="{EBED4A1B-5B2B-1646-0AF6-BBA5D2CE8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16" y="1954075"/>
            <a:ext cx="2056781" cy="206322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D890947B-9149-6FF7-370F-A3E880439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72" y="1838540"/>
            <a:ext cx="2202712" cy="220271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F96B2BA1-C2DF-5732-12D0-DD07070BF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9701" y="1849224"/>
            <a:ext cx="2202712" cy="220271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FE4B67D1-A9F5-44D5-CF7B-D31B4CD40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513" y="4185940"/>
            <a:ext cx="2211938" cy="221193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269320D9-B985-E5BB-9243-CB49A09739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590" y="4114593"/>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D4534CB9-97FD-7598-13A7-21D26CE2C4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9888" y="4114593"/>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3C0A1A6-BC75-B01F-57A0-7E9141AE04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984" y="411498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AB103C1-A729-AC2F-7AE8-D9CEE903A7A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481" r="23582"/>
          <a:stretch/>
        </p:blipFill>
        <p:spPr bwMode="auto">
          <a:xfrm>
            <a:off x="3133656" y="1847889"/>
            <a:ext cx="1940621" cy="217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3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Onze aanpak / ons curriculum</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955203"/>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a:p>
            <a:pPr algn="ctr" rtl="0">
              <a:spcBef>
                <a:spcPts val="0"/>
              </a:spcBef>
              <a:spcAft>
                <a:spcPts val="0"/>
              </a:spcAft>
            </a:pPr>
            <a:endParaRPr lang="nl-NL" i="1" dirty="0"/>
          </a:p>
        </p:txBody>
      </p:sp>
      <p:pic>
        <p:nvPicPr>
          <p:cNvPr id="4" name="Afbeelding 3">
            <a:extLst>
              <a:ext uri="{FF2B5EF4-FFF2-40B4-BE49-F238E27FC236}">
                <a16:creationId xmlns:a16="http://schemas.microsoft.com/office/drawing/2014/main" id="{430CE4D3-CCB0-CC01-575D-6DDDC33A3D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966" y="1867750"/>
            <a:ext cx="1602481" cy="3267480"/>
          </a:xfrm>
          <a:prstGeom prst="rect">
            <a:avLst/>
          </a:prstGeom>
          <a:noFill/>
          <a:ln>
            <a:noFill/>
          </a:ln>
        </p:spPr>
      </p:pic>
      <p:sp>
        <p:nvSpPr>
          <p:cNvPr id="5" name="Tekstvak 4">
            <a:extLst>
              <a:ext uri="{FF2B5EF4-FFF2-40B4-BE49-F238E27FC236}">
                <a16:creationId xmlns:a16="http://schemas.microsoft.com/office/drawing/2014/main" id="{C326CC33-CBBC-4412-5940-2E5104D11BD2}"/>
              </a:ext>
            </a:extLst>
          </p:cNvPr>
          <p:cNvSpPr txBox="1"/>
          <p:nvPr/>
        </p:nvSpPr>
        <p:spPr>
          <a:xfrm>
            <a:off x="3763926" y="1904387"/>
            <a:ext cx="7368362" cy="4611519"/>
          </a:xfrm>
          <a:prstGeom prst="rect">
            <a:avLst/>
          </a:prstGeom>
          <a:solidFill>
            <a:schemeClr val="bg1"/>
          </a:solidFill>
          <a:ln>
            <a:solidFill>
              <a:schemeClr val="accent1"/>
            </a:solidFill>
          </a:ln>
        </p:spPr>
        <p:txBody>
          <a:bodyPr wrap="square" rtlCol="0">
            <a:spAutoFit/>
          </a:bodyPr>
          <a:lstStyle/>
          <a:p>
            <a:r>
              <a:rPr lang="nl-NL" sz="3200" dirty="0">
                <a:solidFill>
                  <a:srgbClr val="FFFF00"/>
                </a:solidFill>
                <a:effectLst/>
                <a:latin typeface="Arial" panose="020B0604020202020204" pitchFamily="34" charset="0"/>
                <a:ea typeface="Arial" panose="020B0604020202020204" pitchFamily="34" charset="0"/>
              </a:rPr>
              <a:t>Wereldperspectieven</a:t>
            </a:r>
            <a:r>
              <a:rPr lang="nl-NL" sz="3200" dirty="0">
                <a:solidFill>
                  <a:srgbClr val="92D050"/>
                </a:solidFill>
                <a:effectLst/>
                <a:latin typeface="Arial" panose="020B0604020202020204" pitchFamily="34" charset="0"/>
                <a:ea typeface="Arial" panose="020B0604020202020204" pitchFamily="34" charset="0"/>
              </a:rPr>
              <a:t>, </a:t>
            </a:r>
            <a:r>
              <a:rPr lang="nl-NL" sz="3200" dirty="0">
                <a:solidFill>
                  <a:srgbClr val="F79646"/>
                </a:solidFill>
                <a:effectLst/>
                <a:latin typeface="Arial" panose="020B0604020202020204" pitchFamily="34" charset="0"/>
                <a:ea typeface="Arial" panose="020B0604020202020204" pitchFamily="34" charset="0"/>
              </a:rPr>
              <a:t>ongelijkheid &amp; solidariteit </a:t>
            </a:r>
            <a:r>
              <a:rPr lang="nl-NL" sz="3200" dirty="0">
                <a:effectLst/>
                <a:latin typeface="Arial" panose="020B0604020202020204" pitchFamily="34" charset="0"/>
                <a:ea typeface="Arial" panose="020B0604020202020204" pitchFamily="34" charset="0"/>
              </a:rPr>
              <a:t>en </a:t>
            </a:r>
            <a:r>
              <a:rPr lang="nl-NL" sz="3200" dirty="0">
                <a:solidFill>
                  <a:srgbClr val="E5B8B7"/>
                </a:solidFill>
                <a:effectLst/>
                <a:latin typeface="Arial" panose="020B0604020202020204" pitchFamily="34" charset="0"/>
                <a:ea typeface="Arial" panose="020B0604020202020204" pitchFamily="34" charset="0"/>
              </a:rPr>
              <a:t>vrede &amp; conflict</a:t>
            </a:r>
          </a:p>
          <a:p>
            <a:endParaRPr lang="nl-NL" sz="4400" dirty="0">
              <a:solidFill>
                <a:srgbClr val="FF0000"/>
              </a:solidFill>
              <a:effectLst/>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Diverse sociale interventies, zoals PBS en KIVA</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Excursies gekoppeld aan ons thematisch onderwijs</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Aandacht voor de naamgever van de school in de bovenbouw. Wie was Michiel de Ruyter? Wat heeft hij betekent? Wat was zijn rol in de slavenhandel?</a:t>
            </a:r>
          </a:p>
          <a:p>
            <a:pPr marL="342900" lvl="0" indent="-342900">
              <a:lnSpc>
                <a:spcPct val="150000"/>
              </a:lnSpc>
              <a:buFont typeface="Symbol" panose="05050102010706020507" pitchFamily="18" charset="2"/>
              <a:buChar char=""/>
            </a:pPr>
            <a:r>
              <a:rPr lang="nl-NL" sz="1800" dirty="0">
                <a:effectLst/>
                <a:latin typeface="Arial" panose="020B0604020202020204" pitchFamily="34" charset="0"/>
                <a:ea typeface="Arial" panose="020B0604020202020204" pitchFamily="34" charset="0"/>
              </a:rPr>
              <a:t>10x meer geschiedenis, aangepaste tijdvakken gericht op de hele wereld i.p.v. Europa</a:t>
            </a:r>
          </a:p>
        </p:txBody>
      </p:sp>
    </p:spTree>
    <p:extLst>
      <p:ext uri="{BB962C8B-B14F-4D97-AF65-F5344CB8AC3E}">
        <p14:creationId xmlns:p14="http://schemas.microsoft.com/office/powerpoint/2010/main" val="111962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Voorbeelden, voorbeelden, voorbeelden…</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67820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pic>
        <p:nvPicPr>
          <p:cNvPr id="1026" name="Picture 2">
            <a:extLst>
              <a:ext uri="{FF2B5EF4-FFF2-40B4-BE49-F238E27FC236}">
                <a16:creationId xmlns:a16="http://schemas.microsoft.com/office/drawing/2014/main" id="{D184C359-5795-6407-1511-FC12F46B2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045" y="3261835"/>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0FDCE26-8953-D9F9-4D77-B5DECD175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106" y="1904999"/>
            <a:ext cx="2589471" cy="172361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6">
            <a:extLst>
              <a:ext uri="{FF2B5EF4-FFF2-40B4-BE49-F238E27FC236}">
                <a16:creationId xmlns:a16="http://schemas.microsoft.com/office/drawing/2014/main" id="{4B26ED5B-1EEF-9500-83A1-993651A0219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38">
            <a:extLst>
              <a:ext uri="{FF2B5EF4-FFF2-40B4-BE49-F238E27FC236}">
                <a16:creationId xmlns:a16="http://schemas.microsoft.com/office/drawing/2014/main" id="{B44EDBF2-BCF3-C6FF-3CE5-FCE47537066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Picture 66">
            <a:extLst>
              <a:ext uri="{FF2B5EF4-FFF2-40B4-BE49-F238E27FC236}">
                <a16:creationId xmlns:a16="http://schemas.microsoft.com/office/drawing/2014/main" id="{F19CF7A4-7974-83F7-5A9F-65324CA493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472" t="12174" r="12245" b="11081"/>
          <a:stretch/>
        </p:blipFill>
        <p:spPr bwMode="auto">
          <a:xfrm>
            <a:off x="1090504" y="3977390"/>
            <a:ext cx="1811300" cy="23391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2">
            <a:extLst>
              <a:ext uri="{FF2B5EF4-FFF2-40B4-BE49-F238E27FC236}">
                <a16:creationId xmlns:a16="http://schemas.microsoft.com/office/drawing/2014/main" id="{122C14A7-E921-2D3A-EFC5-BDFBEC20A0D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24" r="24182"/>
          <a:stretch/>
        </p:blipFill>
        <p:spPr bwMode="auto">
          <a:xfrm rot="5400000">
            <a:off x="6146465" y="1269870"/>
            <a:ext cx="1676401" cy="29938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8">
            <a:extLst>
              <a:ext uri="{FF2B5EF4-FFF2-40B4-BE49-F238E27FC236}">
                <a16:creationId xmlns:a16="http://schemas.microsoft.com/office/drawing/2014/main" id="{C06B4D52-56DC-8510-3D0E-7C8C39B0CD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7881" y="3802246"/>
            <a:ext cx="2589471" cy="25894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a:extLst>
              <a:ext uri="{FF2B5EF4-FFF2-40B4-BE49-F238E27FC236}">
                <a16:creationId xmlns:a16="http://schemas.microsoft.com/office/drawing/2014/main" id="{5DAAC9F0-DE2C-0C6F-586A-84540692CD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6106" y="3792761"/>
            <a:ext cx="2589471" cy="258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5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Welke kansen/uitdagingen zien wij nog?</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80131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marL="342900" indent="-342900" rtl="0">
              <a:spcBef>
                <a:spcPts val="0"/>
              </a:spcBef>
              <a:spcAft>
                <a:spcPts val="0"/>
              </a:spcAft>
              <a:buFont typeface="Arial" panose="020B0604020202020204" pitchFamily="34" charset="0"/>
              <a:buChar char="•"/>
            </a:pPr>
            <a:r>
              <a:rPr lang="nl-NL" sz="3200" u="none" strike="noStrike" dirty="0">
                <a:solidFill>
                  <a:srgbClr val="000000"/>
                </a:solidFill>
                <a:effectLst/>
                <a:latin typeface="Hind" panose="020B0502040204020203" pitchFamily="2" charset="0"/>
              </a:rPr>
              <a:t>Het thema democratie, macht, vrijheid en gelijkheid lijkt wat onderbelicht;</a:t>
            </a:r>
          </a:p>
          <a:p>
            <a:pPr marL="342900" indent="-342900" rtl="0">
              <a:spcBef>
                <a:spcPts val="0"/>
              </a:spcBef>
              <a:spcAft>
                <a:spcPts val="0"/>
              </a:spcAft>
              <a:buFont typeface="Arial" panose="020B0604020202020204" pitchFamily="34" charset="0"/>
              <a:buChar char="•"/>
            </a:pPr>
            <a:r>
              <a:rPr lang="nl-NL" sz="3200" dirty="0">
                <a:solidFill>
                  <a:srgbClr val="000000"/>
                </a:solidFill>
                <a:latin typeface="Hind" panose="020B0502040204020203" pitchFamily="2" charset="0"/>
              </a:rPr>
              <a:t>Nog op zoek naar hoe je alles binnen een leerlijn goed kunt aanbieden (hoe krijgen alle leerdoelen een plek?);</a:t>
            </a:r>
          </a:p>
          <a:p>
            <a:pPr marL="342900" indent="-342900" rtl="0">
              <a:spcBef>
                <a:spcPts val="0"/>
              </a:spcBef>
              <a:spcAft>
                <a:spcPts val="0"/>
              </a:spcAft>
              <a:buFont typeface="Arial" panose="020B0604020202020204" pitchFamily="34" charset="0"/>
              <a:buChar char="•"/>
            </a:pPr>
            <a:r>
              <a:rPr lang="nl-NL" sz="3200" b="1" dirty="0">
                <a:solidFill>
                  <a:srgbClr val="000000"/>
                </a:solidFill>
                <a:latin typeface="Hind" panose="020B0502040204020203" pitchFamily="2" charset="0"/>
              </a:rPr>
              <a:t>Identiteit: </a:t>
            </a:r>
            <a:r>
              <a:rPr lang="nl-NL" sz="3200" dirty="0">
                <a:solidFill>
                  <a:srgbClr val="000000"/>
                </a:solidFill>
                <a:latin typeface="Hind" panose="020B0502040204020203" pitchFamily="2" charset="0"/>
              </a:rPr>
              <a:t>is ons aanbod volledig?</a:t>
            </a:r>
            <a:endParaRPr lang="nl-NL" sz="3200" b="1" dirty="0">
              <a:solidFill>
                <a:srgbClr val="000000"/>
              </a:solidFill>
              <a:latin typeface="Hind" panose="020B0502040204020203" pitchFamily="2" charset="0"/>
            </a:endParaRPr>
          </a:p>
          <a:p>
            <a:pPr marL="342900" indent="-342900" rtl="0">
              <a:spcBef>
                <a:spcPts val="0"/>
              </a:spcBef>
              <a:spcAft>
                <a:spcPts val="0"/>
              </a:spcAft>
              <a:buFont typeface="Arial" panose="020B0604020202020204" pitchFamily="34" charset="0"/>
              <a:buChar char="•"/>
            </a:pPr>
            <a:r>
              <a:rPr lang="nl-NL" sz="3200" dirty="0">
                <a:solidFill>
                  <a:srgbClr val="000000"/>
                </a:solidFill>
                <a:latin typeface="Hind" panose="020B0502040204020203" pitchFamily="2" charset="0"/>
              </a:rPr>
              <a:t>De school heeft een protestant-christelijke grondslag -&gt; wat betekent dat tegenwoordig?</a:t>
            </a: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spTree>
    <p:extLst>
      <p:ext uri="{BB962C8B-B14F-4D97-AF65-F5344CB8AC3E}">
        <p14:creationId xmlns:p14="http://schemas.microsoft.com/office/powerpoint/2010/main" val="329123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FF0000"/>
            </a:solidFill>
          </a:ln>
        </p:spPr>
        <p:txBody>
          <a:bodyPr wrap="square">
            <a:spAutoFit/>
          </a:bodyPr>
          <a:lstStyle/>
          <a:p>
            <a:pPr algn="ctr" rtl="0">
              <a:spcBef>
                <a:spcPts val="0"/>
              </a:spcBef>
              <a:spcAft>
                <a:spcPts val="0"/>
              </a:spcAft>
            </a:pPr>
            <a:r>
              <a:rPr lang="nl-NL" sz="3200" b="1" i="0" u="none" strike="noStrike" dirty="0">
                <a:solidFill>
                  <a:srgbClr val="000000"/>
                </a:solidFill>
                <a:effectLst/>
                <a:latin typeface="Hind" panose="020B0502040204020203" pitchFamily="2" charset="0"/>
              </a:rPr>
              <a:t>Werkvorm</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801314"/>
          </a:xfrm>
          <a:prstGeom prst="rect">
            <a:avLst/>
          </a:prstGeom>
          <a:solidFill>
            <a:schemeClr val="accent2">
              <a:lumMod val="20000"/>
              <a:lumOff val="80000"/>
            </a:schemeClr>
          </a:solidFill>
          <a:ln w="38100">
            <a:noFill/>
          </a:ln>
        </p:spPr>
        <p:txBody>
          <a:bodyPr wrap="square">
            <a:spAutoFit/>
          </a:bodyPr>
          <a:lstStyle/>
          <a:p>
            <a:pPr marL="342900" indent="-342900" rtl="0">
              <a:spcBef>
                <a:spcPts val="0"/>
              </a:spcBef>
              <a:spcAft>
                <a:spcPts val="0"/>
              </a:spcAft>
              <a:buFont typeface="Arial" panose="020B0604020202020204" pitchFamily="34" charset="0"/>
              <a:buChar char="•"/>
            </a:pPr>
            <a:r>
              <a:rPr lang="nl-NL" sz="3200" u="none" strike="noStrike" dirty="0">
                <a:solidFill>
                  <a:srgbClr val="000000"/>
                </a:solidFill>
                <a:effectLst/>
                <a:latin typeface="Hind" panose="020B0502040204020203" pitchFamily="2" charset="0"/>
              </a:rPr>
              <a:t>De visie en aanpak van de school zijn met jullie gedeeld</a:t>
            </a:r>
          </a:p>
          <a:p>
            <a:pPr marL="342900" indent="-342900" rtl="0">
              <a:spcBef>
                <a:spcPts val="0"/>
              </a:spcBef>
              <a:spcAft>
                <a:spcPts val="0"/>
              </a:spcAft>
              <a:buFont typeface="Arial" panose="020B0604020202020204" pitchFamily="34" charset="0"/>
              <a:buChar char="•"/>
            </a:pPr>
            <a:r>
              <a:rPr lang="nl-NL" sz="3200" dirty="0">
                <a:solidFill>
                  <a:srgbClr val="000000"/>
                </a:solidFill>
                <a:latin typeface="Hind" panose="020B0502040204020203" pitchFamily="2" charset="0"/>
              </a:rPr>
              <a:t>We zijn benieuwd naar jullie:</a:t>
            </a:r>
          </a:p>
          <a:p>
            <a:pPr marL="1257300" lvl="2" indent="-342900">
              <a:buFont typeface="Arial" panose="020B0604020202020204" pitchFamily="34" charset="0"/>
              <a:buChar char="•"/>
            </a:pPr>
            <a:r>
              <a:rPr lang="nl-NL" sz="2400" u="none" strike="noStrike" dirty="0">
                <a:solidFill>
                  <a:srgbClr val="000000"/>
                </a:solidFill>
                <a:effectLst/>
                <a:latin typeface="Hind" panose="020B0502040204020203" pitchFamily="2" charset="0"/>
              </a:rPr>
              <a:t>Mening over visie en aanpak</a:t>
            </a:r>
          </a:p>
          <a:p>
            <a:pPr marL="1257300" lvl="2" indent="-342900">
              <a:buFont typeface="Arial" panose="020B0604020202020204" pitchFamily="34" charset="0"/>
              <a:buChar char="•"/>
            </a:pPr>
            <a:r>
              <a:rPr lang="nl-NL" sz="2400" dirty="0">
                <a:solidFill>
                  <a:srgbClr val="000000"/>
                </a:solidFill>
                <a:latin typeface="Hind" panose="020B0502040204020203" pitchFamily="2" charset="0"/>
              </a:rPr>
              <a:t>Ideeën over hoe het curriculum te verrijken, met de cirkel als kapstok</a:t>
            </a:r>
          </a:p>
          <a:p>
            <a:pPr marL="1257300" lvl="2" indent="-342900">
              <a:buFont typeface="Arial" panose="020B0604020202020204" pitchFamily="34" charset="0"/>
              <a:buChar char="•"/>
            </a:pPr>
            <a:r>
              <a:rPr lang="nl-NL" sz="2400" u="none" strike="noStrike" dirty="0">
                <a:solidFill>
                  <a:srgbClr val="000000"/>
                </a:solidFill>
                <a:effectLst/>
                <a:latin typeface="Hind" panose="020B0502040204020203" pitchFamily="2" charset="0"/>
              </a:rPr>
              <a:t>Mogelijke bijdragen, vanuit eigen er</a:t>
            </a:r>
            <a:r>
              <a:rPr lang="nl-NL" sz="2400" dirty="0">
                <a:solidFill>
                  <a:srgbClr val="000000"/>
                </a:solidFill>
                <a:latin typeface="Hind" panose="020B0502040204020203" pitchFamily="2" charset="0"/>
              </a:rPr>
              <a:t>varing, expertise en achtergrond</a:t>
            </a:r>
          </a:p>
          <a:p>
            <a:pPr lvl="2"/>
            <a:r>
              <a:rPr lang="nl-NL" sz="3200" u="none" strike="noStrike" dirty="0">
                <a:solidFill>
                  <a:srgbClr val="000000"/>
                </a:solidFill>
                <a:effectLst/>
                <a:latin typeface="Hind" panose="020B0502040204020203" pitchFamily="2" charset="0"/>
              </a:rPr>
              <a:t> </a:t>
            </a:r>
          </a:p>
          <a:p>
            <a:pPr marL="342900" indent="-342900" rtl="0">
              <a:spcBef>
                <a:spcPts val="0"/>
              </a:spcBef>
              <a:spcAft>
                <a:spcPts val="0"/>
              </a:spcAft>
              <a:buFont typeface="Arial" panose="020B0604020202020204" pitchFamily="34" charset="0"/>
              <a:buChar char="•"/>
            </a:pPr>
            <a:r>
              <a:rPr lang="nl-NL" sz="3200" dirty="0">
                <a:solidFill>
                  <a:srgbClr val="000000"/>
                </a:solidFill>
                <a:latin typeface="Hind" panose="020B0502040204020203" pitchFamily="2" charset="0"/>
              </a:rPr>
              <a:t>We gaan in groepjes met elkaar in gesprek</a:t>
            </a:r>
          </a:p>
          <a:p>
            <a:pPr marL="342900" indent="-342900" rtl="0">
              <a:spcBef>
                <a:spcPts val="0"/>
              </a:spcBef>
              <a:spcAft>
                <a:spcPts val="0"/>
              </a:spcAft>
              <a:buFont typeface="Arial" panose="020B0604020202020204" pitchFamily="34" charset="0"/>
              <a:buChar char="•"/>
            </a:pPr>
            <a:r>
              <a:rPr lang="nl-NL" sz="3200" dirty="0">
                <a:solidFill>
                  <a:srgbClr val="000000"/>
                </a:solidFill>
                <a:latin typeface="Hind" panose="020B0502040204020203" pitchFamily="2" charset="0"/>
              </a:rPr>
              <a:t>Deel aanvullend jouw inbreng door geeltjes te plakken!</a:t>
            </a: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spTree>
    <p:extLst>
      <p:ext uri="{BB962C8B-B14F-4D97-AF65-F5344CB8AC3E}">
        <p14:creationId xmlns:p14="http://schemas.microsoft.com/office/powerpoint/2010/main" val="386813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FF0000"/>
            </a:solidFill>
          </a:ln>
        </p:spPr>
        <p:txBody>
          <a:bodyPr wrap="square">
            <a:spAutoFit/>
          </a:bodyPr>
          <a:lstStyle/>
          <a:p>
            <a:pPr algn="ctr" rtl="0">
              <a:spcBef>
                <a:spcPts val="0"/>
              </a:spcBef>
              <a:spcAft>
                <a:spcPts val="0"/>
              </a:spcAft>
            </a:pPr>
            <a:r>
              <a:rPr lang="nl-NL" sz="3200" b="1" i="0" u="none" strike="noStrike" dirty="0">
                <a:solidFill>
                  <a:srgbClr val="000000"/>
                </a:solidFill>
                <a:effectLst/>
                <a:latin typeface="Hind" panose="020B0502040204020203" pitchFamily="2" charset="0"/>
              </a:rPr>
              <a:t>Opdracht</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924425"/>
          </a:xfrm>
          <a:prstGeom prst="rect">
            <a:avLst/>
          </a:prstGeom>
          <a:solidFill>
            <a:schemeClr val="accent2">
              <a:lumMod val="20000"/>
              <a:lumOff val="80000"/>
            </a:schemeClr>
          </a:solidFill>
          <a:ln w="38100">
            <a:noFill/>
          </a:ln>
        </p:spPr>
        <p:txBody>
          <a:bodyPr wrap="square">
            <a:spAutoFit/>
          </a:bodyPr>
          <a:lstStyle/>
          <a:p>
            <a:pPr marL="342900" indent="-342900" rtl="0">
              <a:spcBef>
                <a:spcPts val="0"/>
              </a:spcBef>
              <a:spcAft>
                <a:spcPts val="0"/>
              </a:spcAft>
              <a:buFont typeface="Arial" panose="020B0604020202020204" pitchFamily="34" charset="0"/>
              <a:buChar char="•"/>
            </a:pPr>
            <a:r>
              <a:rPr lang="nl-NL" sz="2400" u="none" strike="noStrike" dirty="0">
                <a:solidFill>
                  <a:srgbClr val="000000"/>
                </a:solidFill>
                <a:effectLst/>
                <a:latin typeface="Hind" panose="020B0502040204020203" pitchFamily="2" charset="0"/>
              </a:rPr>
              <a:t>Maak groepjes met 4-5 ouders uit dezelfde bouw (onderbouw/middenbouw/bovenbouw)</a:t>
            </a:r>
          </a:p>
          <a:p>
            <a:pPr marL="342900" indent="-342900" rtl="0">
              <a:spcBef>
                <a:spcPts val="0"/>
              </a:spcBef>
              <a:spcAft>
                <a:spcPts val="0"/>
              </a:spcAft>
              <a:buFont typeface="Arial" panose="020B0604020202020204" pitchFamily="34" charset="0"/>
              <a:buChar char="•"/>
            </a:pPr>
            <a:r>
              <a:rPr lang="nl-NL" sz="2400" dirty="0">
                <a:solidFill>
                  <a:srgbClr val="000000"/>
                </a:solidFill>
                <a:latin typeface="Hind" panose="020B0502040204020203" pitchFamily="2" charset="0"/>
              </a:rPr>
              <a:t>Bij elk groepje sluit een leerkracht aan</a:t>
            </a:r>
          </a:p>
          <a:p>
            <a:pPr marL="342900" indent="-342900" rtl="0">
              <a:spcBef>
                <a:spcPts val="0"/>
              </a:spcBef>
              <a:spcAft>
                <a:spcPts val="0"/>
              </a:spcAft>
              <a:buFont typeface="Arial" panose="020B0604020202020204" pitchFamily="34" charset="0"/>
              <a:buChar char="•"/>
            </a:pPr>
            <a:r>
              <a:rPr lang="nl-NL" sz="2400" dirty="0">
                <a:solidFill>
                  <a:srgbClr val="000000"/>
                </a:solidFill>
                <a:latin typeface="Hind" panose="020B0502040204020203" pitchFamily="2" charset="0"/>
              </a:rPr>
              <a:t>Bekijk de Wereldburgerschap cirkel, visie en aanpak van de school:</a:t>
            </a:r>
          </a:p>
          <a:p>
            <a:pPr marL="1257300" lvl="2" indent="-342900">
              <a:buFont typeface="Arial" panose="020B0604020202020204" pitchFamily="34" charset="0"/>
              <a:buChar char="•"/>
            </a:pPr>
            <a:r>
              <a:rPr lang="nl-NL" dirty="0">
                <a:solidFill>
                  <a:srgbClr val="000000"/>
                </a:solidFill>
                <a:latin typeface="Hind" panose="020B0502040204020203" pitchFamily="2" charset="0"/>
              </a:rPr>
              <a:t>Wat valt er op? Wat inspireert je?</a:t>
            </a:r>
          </a:p>
          <a:p>
            <a:pPr marL="1257300" lvl="2" indent="-342900">
              <a:buFont typeface="Arial" panose="020B0604020202020204" pitchFamily="34" charset="0"/>
              <a:buChar char="•"/>
            </a:pPr>
            <a:r>
              <a:rPr lang="nl-NL" dirty="0">
                <a:solidFill>
                  <a:srgbClr val="000000"/>
                </a:solidFill>
                <a:latin typeface="Hind" panose="020B0502040204020203" pitchFamily="2" charset="0"/>
              </a:rPr>
              <a:t>Hoe kijk je naar de visie en aanpak van de school? Wat spreekt je aan en waar heb je feedback op?</a:t>
            </a:r>
          </a:p>
          <a:p>
            <a:pPr marL="1257300" lvl="2" indent="-342900">
              <a:buFont typeface="Arial" panose="020B0604020202020204" pitchFamily="34" charset="0"/>
              <a:buChar char="•"/>
            </a:pPr>
            <a:r>
              <a:rPr lang="nl-NL" dirty="0">
                <a:solidFill>
                  <a:srgbClr val="000000"/>
                </a:solidFill>
                <a:latin typeface="Hind" panose="020B0502040204020203" pitchFamily="2" charset="0"/>
              </a:rPr>
              <a:t>Hoe kan de school haar lesaanbod en andere activiteiten verrijken? Denk ook aan excursies, museumbezoeken, projecten en maatschappelijke thema’s.</a:t>
            </a:r>
          </a:p>
          <a:p>
            <a:pPr marL="1257300" lvl="2" indent="-342900">
              <a:buFont typeface="Arial" panose="020B0604020202020204" pitchFamily="34" charset="0"/>
              <a:buChar char="•"/>
            </a:pPr>
            <a:r>
              <a:rPr lang="nl-NL" dirty="0">
                <a:solidFill>
                  <a:srgbClr val="000000"/>
                </a:solidFill>
                <a:latin typeface="Hind" panose="020B0502040204020203" pitchFamily="2" charset="0"/>
              </a:rPr>
              <a:t>Hoe kan en wil jij vanuit jouw ervaring, expertise en achtergrond zelf een rol spelen binnen Wereldburgerschap?</a:t>
            </a:r>
          </a:p>
          <a:p>
            <a:pPr lvl="2"/>
            <a:endParaRPr lang="nl-NL" dirty="0">
              <a:solidFill>
                <a:srgbClr val="000000"/>
              </a:solidFill>
              <a:latin typeface="Hind" panose="020B0502040204020203" pitchFamily="2" charset="0"/>
            </a:endParaRPr>
          </a:p>
          <a:p>
            <a:pPr marL="342900" indent="-342900" rtl="0">
              <a:spcBef>
                <a:spcPts val="0"/>
              </a:spcBef>
              <a:spcAft>
                <a:spcPts val="0"/>
              </a:spcAft>
              <a:buFont typeface="Arial" panose="020B0604020202020204" pitchFamily="34" charset="0"/>
              <a:buChar char="•"/>
            </a:pPr>
            <a:r>
              <a:rPr lang="nl-NL" sz="2400" dirty="0">
                <a:solidFill>
                  <a:srgbClr val="000000"/>
                </a:solidFill>
                <a:latin typeface="Hind" panose="020B0502040204020203" pitchFamily="2" charset="0"/>
              </a:rPr>
              <a:t>Elk groepje deelt minimaal twee tips en twee tops.</a:t>
            </a: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spTree>
    <p:extLst>
      <p:ext uri="{BB962C8B-B14F-4D97-AF65-F5344CB8AC3E}">
        <p14:creationId xmlns:p14="http://schemas.microsoft.com/office/powerpoint/2010/main" val="169682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chemeClr val="accent6"/>
            </a:solidFill>
          </a:ln>
        </p:spPr>
        <p:txBody>
          <a:bodyPr wrap="square">
            <a:spAutoFit/>
          </a:bodyPr>
          <a:lstStyle/>
          <a:p>
            <a:pPr algn="ctr" rtl="0">
              <a:spcBef>
                <a:spcPts val="0"/>
              </a:spcBef>
              <a:spcAft>
                <a:spcPts val="0"/>
              </a:spcAft>
            </a:pPr>
            <a:r>
              <a:rPr lang="nl-NL" sz="3200" b="1" i="0" u="none" strike="noStrike" dirty="0">
                <a:solidFill>
                  <a:srgbClr val="000000"/>
                </a:solidFill>
                <a:effectLst/>
                <a:latin typeface="Hind" panose="020B0502040204020203" pitchFamily="2" charset="0"/>
              </a:rPr>
              <a:t>Agenda</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555093"/>
          </a:xfrm>
          <a:prstGeom prst="rect">
            <a:avLst/>
          </a:prstGeom>
          <a:solidFill>
            <a:schemeClr val="accent6">
              <a:lumMod val="20000"/>
              <a:lumOff val="80000"/>
            </a:schemeClr>
          </a:solidFill>
          <a:ln w="38100">
            <a:noFill/>
          </a:ln>
        </p:spPr>
        <p:txBody>
          <a:bodyPr wrap="square">
            <a:spAutoFit/>
          </a:bodyPr>
          <a:lstStyle/>
          <a:p>
            <a:pPr marL="342900" indent="-342900" rtl="0">
              <a:spcBef>
                <a:spcPts val="0"/>
              </a:spcBef>
              <a:spcAft>
                <a:spcPts val="0"/>
              </a:spcAft>
              <a:buFont typeface="Arial" panose="020B0604020202020204" pitchFamily="34" charset="0"/>
              <a:buChar char="•"/>
            </a:pPr>
            <a:r>
              <a:rPr lang="nl-NL" sz="3200" u="none" strike="noStrike" dirty="0">
                <a:solidFill>
                  <a:srgbClr val="000000"/>
                </a:solidFill>
                <a:effectLst/>
                <a:latin typeface="Hind" panose="020B0502040204020203" pitchFamily="2" charset="0"/>
              </a:rPr>
              <a:t>Introductie</a:t>
            </a:r>
          </a:p>
          <a:p>
            <a:pPr marL="342900" indent="-342900" rtl="0">
              <a:spcBef>
                <a:spcPts val="0"/>
              </a:spcBef>
              <a:spcAft>
                <a:spcPts val="0"/>
              </a:spcAft>
              <a:buFont typeface="Arial" panose="020B0604020202020204" pitchFamily="34" charset="0"/>
              <a:buChar char="•"/>
            </a:pPr>
            <a:r>
              <a:rPr lang="nl-NL" sz="3200" dirty="0">
                <a:solidFill>
                  <a:srgbClr val="000000"/>
                </a:solidFill>
                <a:latin typeface="Hind" panose="020B0502040204020203" pitchFamily="2" charset="0"/>
              </a:rPr>
              <a:t>Visie en aanpak Admiraal de Ruyterschool</a:t>
            </a:r>
          </a:p>
          <a:p>
            <a:pPr marL="342900" indent="-342900" rtl="0">
              <a:spcBef>
                <a:spcPts val="0"/>
              </a:spcBef>
              <a:spcAft>
                <a:spcPts val="0"/>
              </a:spcAft>
              <a:buFont typeface="Arial" panose="020B0604020202020204" pitchFamily="34" charset="0"/>
              <a:buChar char="•"/>
            </a:pPr>
            <a:r>
              <a:rPr lang="nl-NL" sz="3200" u="none" strike="noStrike" dirty="0">
                <a:solidFill>
                  <a:srgbClr val="000000"/>
                </a:solidFill>
                <a:effectLst/>
                <a:latin typeface="Hind" panose="020B0502040204020203" pitchFamily="2" charset="0"/>
              </a:rPr>
              <a:t>Werkvorm: feedback en bijdragen vanuit ouders</a:t>
            </a:r>
          </a:p>
          <a:p>
            <a:pPr marL="342900" indent="-342900" rtl="0">
              <a:spcBef>
                <a:spcPts val="0"/>
              </a:spcBef>
              <a:spcAft>
                <a:spcPts val="0"/>
              </a:spcAft>
              <a:buFont typeface="Arial" panose="020B0604020202020204" pitchFamily="34" charset="0"/>
              <a:buChar char="•"/>
            </a:pPr>
            <a:r>
              <a:rPr lang="nl-NL" sz="3200" dirty="0">
                <a:solidFill>
                  <a:srgbClr val="000000"/>
                </a:solidFill>
                <a:latin typeface="Hind" panose="020B0502040204020203" pitchFamily="2" charset="0"/>
              </a:rPr>
              <a:t>Terugkoppeling van de werkvorm</a:t>
            </a:r>
          </a:p>
          <a:p>
            <a:pPr marL="342900" indent="-342900" rtl="0">
              <a:spcBef>
                <a:spcPts val="0"/>
              </a:spcBef>
              <a:spcAft>
                <a:spcPts val="0"/>
              </a:spcAft>
              <a:buFont typeface="Arial" panose="020B0604020202020204" pitchFamily="34" charset="0"/>
              <a:buChar char="•"/>
            </a:pPr>
            <a:r>
              <a:rPr lang="nl-NL" sz="3200" u="none" strike="noStrike" dirty="0">
                <a:solidFill>
                  <a:srgbClr val="000000"/>
                </a:solidFill>
                <a:effectLst/>
                <a:latin typeface="Hind" panose="020B0502040204020203" pitchFamily="2" charset="0"/>
              </a:rPr>
              <a:t>Afronding</a:t>
            </a:r>
          </a:p>
          <a:p>
            <a:pPr marL="342900" indent="-342900" rtl="0">
              <a:spcBef>
                <a:spcPts val="0"/>
              </a:spcBef>
              <a:spcAft>
                <a:spcPts val="0"/>
              </a:spcAft>
              <a:buFont typeface="Arial" panose="020B0604020202020204" pitchFamily="34" charset="0"/>
              <a:buChar char="•"/>
            </a:pPr>
            <a:endParaRPr lang="nl-NL" sz="2400" dirty="0">
              <a:solidFill>
                <a:srgbClr val="000000"/>
              </a:solidFill>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spTree>
    <p:extLst>
      <p:ext uri="{BB962C8B-B14F-4D97-AF65-F5344CB8AC3E}">
        <p14:creationId xmlns:p14="http://schemas.microsoft.com/office/powerpoint/2010/main" val="27415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chemeClr val="accent5"/>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Afronding</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924425"/>
          </a:xfrm>
          <a:prstGeom prst="rect">
            <a:avLst/>
          </a:prstGeom>
          <a:solidFill>
            <a:schemeClr val="accent5">
              <a:lumMod val="20000"/>
              <a:lumOff val="8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algn="ctr" rtl="0">
              <a:spcBef>
                <a:spcPts val="0"/>
              </a:spcBef>
              <a:spcAft>
                <a:spcPts val="0"/>
              </a:spcAft>
            </a:pPr>
            <a:r>
              <a:rPr lang="nl-NL" sz="4800" dirty="0">
                <a:solidFill>
                  <a:srgbClr val="000000"/>
                </a:solidFill>
                <a:latin typeface="Hind" panose="020B0502040204020203" pitchFamily="2" charset="0"/>
              </a:rPr>
              <a:t>BEDANKT VOOR JULLIE KOMST!</a:t>
            </a: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spTree>
    <p:extLst>
      <p:ext uri="{BB962C8B-B14F-4D97-AF65-F5344CB8AC3E}">
        <p14:creationId xmlns:p14="http://schemas.microsoft.com/office/powerpoint/2010/main" val="188134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Wat is Wereldburgerschap?</a:t>
            </a:r>
            <a:endParaRPr lang="nl-NL" dirty="0"/>
          </a:p>
        </p:txBody>
      </p:sp>
      <p:sp>
        <p:nvSpPr>
          <p:cNvPr id="3" name="Tekstvak 2">
            <a:extLst>
              <a:ext uri="{FF2B5EF4-FFF2-40B4-BE49-F238E27FC236}">
                <a16:creationId xmlns:a16="http://schemas.microsoft.com/office/drawing/2014/main" id="{7FDEE0C2-C084-F09B-2927-551CEE34909F}"/>
              </a:ext>
            </a:extLst>
          </p:cNvPr>
          <p:cNvSpPr txBox="1"/>
          <p:nvPr/>
        </p:nvSpPr>
        <p:spPr>
          <a:xfrm>
            <a:off x="884717" y="1785438"/>
            <a:ext cx="10524018" cy="1200329"/>
          </a:xfrm>
          <a:prstGeom prst="rect">
            <a:avLst/>
          </a:prstGeom>
          <a:solidFill>
            <a:schemeClr val="tx2">
              <a:lumMod val="10000"/>
              <a:lumOff val="90000"/>
            </a:schemeClr>
          </a:solidFill>
        </p:spPr>
        <p:txBody>
          <a:bodyPr wrap="square">
            <a:spAutoFit/>
          </a:bodyPr>
          <a:lstStyle/>
          <a:p>
            <a:r>
              <a:rPr lang="nl-NL" sz="2400" b="0" i="1" dirty="0">
                <a:solidFill>
                  <a:srgbClr val="000000"/>
                </a:solidFill>
                <a:effectLst/>
                <a:latin typeface="WordVisi_MSFontService"/>
              </a:rPr>
              <a:t>Actief onderdeel uitmaken van je eigen omgeving, de hele samenleving en de wereld met respect voor vier principes: gelijkwaardigheid, verbondenheid, verantwoordelijkheid en veiligheid.</a:t>
            </a:r>
            <a:endParaRPr lang="nl-NL" sz="2400" dirty="0"/>
          </a:p>
        </p:txBody>
      </p:sp>
      <p:sp>
        <p:nvSpPr>
          <p:cNvPr id="4" name="Tekstvak 3">
            <a:extLst>
              <a:ext uri="{FF2B5EF4-FFF2-40B4-BE49-F238E27FC236}">
                <a16:creationId xmlns:a16="http://schemas.microsoft.com/office/drawing/2014/main" id="{4D46E0E0-B937-DB09-C673-030BA7EECE70}"/>
              </a:ext>
            </a:extLst>
          </p:cNvPr>
          <p:cNvSpPr txBox="1"/>
          <p:nvPr/>
        </p:nvSpPr>
        <p:spPr>
          <a:xfrm>
            <a:off x="884716" y="3872234"/>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En hoe verschilt dat van burgerschap?</a:t>
            </a:r>
            <a:endParaRPr lang="nl-NL" dirty="0"/>
          </a:p>
        </p:txBody>
      </p:sp>
      <p:sp>
        <p:nvSpPr>
          <p:cNvPr id="5" name="Tekstvak 4">
            <a:extLst>
              <a:ext uri="{FF2B5EF4-FFF2-40B4-BE49-F238E27FC236}">
                <a16:creationId xmlns:a16="http://schemas.microsoft.com/office/drawing/2014/main" id="{CD3E818B-03C8-E0DD-FE7D-4CD0263F2998}"/>
              </a:ext>
            </a:extLst>
          </p:cNvPr>
          <p:cNvSpPr txBox="1"/>
          <p:nvPr/>
        </p:nvSpPr>
        <p:spPr>
          <a:xfrm>
            <a:off x="884717" y="4715474"/>
            <a:ext cx="10524018" cy="830997"/>
          </a:xfrm>
          <a:prstGeom prst="rect">
            <a:avLst/>
          </a:prstGeom>
          <a:solidFill>
            <a:schemeClr val="tx2">
              <a:lumMod val="10000"/>
              <a:lumOff val="90000"/>
            </a:schemeClr>
          </a:solidFill>
        </p:spPr>
        <p:txBody>
          <a:bodyPr wrap="square">
            <a:spAutoFit/>
          </a:bodyPr>
          <a:lstStyle/>
          <a:p>
            <a:r>
              <a:rPr lang="nl-NL" sz="2400" b="0" i="1" dirty="0">
                <a:solidFill>
                  <a:srgbClr val="000000"/>
                </a:solidFill>
                <a:effectLst/>
                <a:latin typeface="WordVisi_MSFontService"/>
              </a:rPr>
              <a:t>Bij wereldburgerschap ligt de nadruk op verantwoordelijkheid; bij burgerschap meer op gelijkheid.</a:t>
            </a:r>
            <a:endParaRPr lang="nl-NL" sz="2400" dirty="0"/>
          </a:p>
        </p:txBody>
      </p:sp>
    </p:spTree>
    <p:extLst>
      <p:ext uri="{BB962C8B-B14F-4D97-AF65-F5344CB8AC3E}">
        <p14:creationId xmlns:p14="http://schemas.microsoft.com/office/powerpoint/2010/main" val="418187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Het doel van deze avond</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801314"/>
          </a:xfrm>
          <a:prstGeom prst="rect">
            <a:avLst/>
          </a:prstGeom>
          <a:solidFill>
            <a:schemeClr val="tx2">
              <a:lumMod val="10000"/>
              <a:lumOff val="90000"/>
            </a:schemeClr>
          </a:solidFill>
          <a:ln w="38100">
            <a:noFill/>
          </a:ln>
        </p:spPr>
        <p:txBody>
          <a:bodyPr wrap="square">
            <a:spAutoFit/>
          </a:bodyPr>
          <a:lstStyle/>
          <a:p>
            <a:pPr rtl="0">
              <a:lnSpc>
                <a:spcPct val="150000"/>
              </a:lnSpc>
              <a:spcBef>
                <a:spcPts val="0"/>
              </a:spcBef>
              <a:spcAft>
                <a:spcPts val="0"/>
              </a:spcAft>
            </a:pPr>
            <a:r>
              <a:rPr lang="nl-NL" sz="2400" i="1" u="none" strike="noStrike" dirty="0">
                <a:solidFill>
                  <a:srgbClr val="000000"/>
                </a:solidFill>
                <a:effectLst/>
                <a:latin typeface="Hind" panose="020B0502040204020203" pitchFamily="2" charset="0"/>
              </a:rPr>
              <a:t>Aan het einde van deze avond…</a:t>
            </a:r>
          </a:p>
          <a:p>
            <a:pPr marL="800100" lvl="1" indent="-342900">
              <a:lnSpc>
                <a:spcPct val="150000"/>
              </a:lnSpc>
              <a:buFont typeface="Arial" panose="020B0604020202020204" pitchFamily="34" charset="0"/>
              <a:buChar char="•"/>
            </a:pPr>
            <a:r>
              <a:rPr lang="nl-NL" sz="2400" u="none" strike="noStrike" dirty="0">
                <a:solidFill>
                  <a:srgbClr val="000000"/>
                </a:solidFill>
                <a:effectLst/>
                <a:latin typeface="Hind" panose="020B0502040204020203" pitchFamily="2" charset="0"/>
              </a:rPr>
              <a:t>Bent u op de hoogte van onze visie op Wereldburgerschapsonderwijs;</a:t>
            </a:r>
          </a:p>
          <a:p>
            <a:pPr marL="800100" lvl="1" indent="-342900">
              <a:lnSpc>
                <a:spcPct val="150000"/>
              </a:lnSpc>
              <a:buFont typeface="Arial" panose="020B0604020202020204" pitchFamily="34" charset="0"/>
              <a:buChar char="•"/>
            </a:pPr>
            <a:r>
              <a:rPr lang="nl-NL" sz="2400" dirty="0">
                <a:solidFill>
                  <a:srgbClr val="000000"/>
                </a:solidFill>
                <a:latin typeface="Hind" panose="020B0502040204020203" pitchFamily="2" charset="0"/>
              </a:rPr>
              <a:t>Weet u vanuit welke 3 (hoofd)pijlers wij dit Wereldburgerschapsonderwijs vormgeven;</a:t>
            </a:r>
          </a:p>
          <a:p>
            <a:pPr marL="800100" lvl="1" indent="-342900">
              <a:lnSpc>
                <a:spcPct val="150000"/>
              </a:lnSpc>
              <a:buFont typeface="Arial" panose="020B0604020202020204" pitchFamily="34" charset="0"/>
              <a:buChar char="•"/>
            </a:pPr>
            <a:r>
              <a:rPr lang="nl-NL" sz="2400" u="none" strike="noStrike" dirty="0">
                <a:solidFill>
                  <a:srgbClr val="000000"/>
                </a:solidFill>
                <a:effectLst/>
                <a:latin typeface="Hind" panose="020B0502040204020203" pitchFamily="2" charset="0"/>
              </a:rPr>
              <a:t>(He</a:t>
            </a:r>
            <a:r>
              <a:rPr lang="nl-NL" sz="2400" dirty="0">
                <a:solidFill>
                  <a:srgbClr val="000000"/>
                </a:solidFill>
                <a:latin typeface="Hind" panose="020B0502040204020203" pitchFamily="2" charset="0"/>
              </a:rPr>
              <a:t>r)kent u de activiteiten die wij op school (binnen de thema’s) ondernemen.</a:t>
            </a:r>
          </a:p>
          <a:p>
            <a:pPr marL="800100" lvl="1" indent="-342900">
              <a:lnSpc>
                <a:spcPct val="150000"/>
              </a:lnSpc>
              <a:buFont typeface="Arial" panose="020B0604020202020204" pitchFamily="34" charset="0"/>
              <a:buChar char="•"/>
            </a:pPr>
            <a:r>
              <a:rPr lang="nl-NL" sz="2400" u="none" strike="noStrike" dirty="0">
                <a:solidFill>
                  <a:srgbClr val="000000"/>
                </a:solidFill>
                <a:effectLst/>
                <a:latin typeface="Hind" panose="020B0502040204020203" pitchFamily="2" charset="0"/>
              </a:rPr>
              <a:t>Heeft u feedback gegeven en ideeën gedeeld over ‘blinde vlekken’. Daarbij heeft u ook nagedacht over wat u eventueel zel</a:t>
            </a:r>
            <a:r>
              <a:rPr lang="nl-NL" sz="2400" dirty="0">
                <a:solidFill>
                  <a:srgbClr val="000000"/>
                </a:solidFill>
                <a:latin typeface="Hind" panose="020B0502040204020203" pitchFamily="2" charset="0"/>
              </a:rPr>
              <a:t>f kunt bijdragen.</a:t>
            </a: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i="1" dirty="0"/>
          </a:p>
        </p:txBody>
      </p:sp>
    </p:spTree>
    <p:extLst>
      <p:ext uri="{BB962C8B-B14F-4D97-AF65-F5344CB8AC3E}">
        <p14:creationId xmlns:p14="http://schemas.microsoft.com/office/powerpoint/2010/main" val="350503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Visie op Wereldburgerschap</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67820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pic>
        <p:nvPicPr>
          <p:cNvPr id="3" name="Afbeelding 2">
            <a:extLst>
              <a:ext uri="{FF2B5EF4-FFF2-40B4-BE49-F238E27FC236}">
                <a16:creationId xmlns:a16="http://schemas.microsoft.com/office/drawing/2014/main" id="{2B70CC74-F872-E830-6F32-73A5C9195F7E}"/>
              </a:ext>
            </a:extLst>
          </p:cNvPr>
          <p:cNvPicPr>
            <a:picLocks noChangeAspect="1"/>
          </p:cNvPicPr>
          <p:nvPr/>
        </p:nvPicPr>
        <p:blipFill rotWithShape="1">
          <a:blip r:embed="rId3"/>
          <a:srcRect l="62616" t="26667" r="12790" b="17209"/>
          <a:stretch/>
        </p:blipFill>
        <p:spPr>
          <a:xfrm>
            <a:off x="1062976" y="1998089"/>
            <a:ext cx="3328271" cy="4272460"/>
          </a:xfrm>
          <a:prstGeom prst="rect">
            <a:avLst/>
          </a:prstGeom>
          <a:ln>
            <a:solidFill>
              <a:schemeClr val="accent1"/>
            </a:solidFill>
          </a:ln>
        </p:spPr>
      </p:pic>
      <p:sp>
        <p:nvSpPr>
          <p:cNvPr id="6" name="Rechthoek 5">
            <a:extLst>
              <a:ext uri="{FF2B5EF4-FFF2-40B4-BE49-F238E27FC236}">
                <a16:creationId xmlns:a16="http://schemas.microsoft.com/office/drawing/2014/main" id="{859ABFF4-8AE4-52AA-AF57-7315822ECDD0}"/>
              </a:ext>
            </a:extLst>
          </p:cNvPr>
          <p:cNvSpPr/>
          <p:nvPr/>
        </p:nvSpPr>
        <p:spPr>
          <a:xfrm rot="21129880">
            <a:off x="4942691" y="2844719"/>
            <a:ext cx="5891897" cy="2579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effectLst/>
                <a:latin typeface="Hind" panose="02000000000000000000" pitchFamily="2" charset="0"/>
                <a:ea typeface="Arial" panose="020B0604020202020204" pitchFamily="34" charset="0"/>
                <a:cs typeface="Hind" panose="02000000000000000000" pitchFamily="2" charset="0"/>
              </a:rPr>
              <a:t>De Admiraal de Ruyterschool is een hechte waardengemeenschap, een mini-samenleving, die trots de diversiteit van onze buurt weerspiegelt. </a:t>
            </a:r>
          </a:p>
          <a:p>
            <a:pPr algn="ctr"/>
            <a:endParaRPr lang="nl-NL" dirty="0"/>
          </a:p>
        </p:txBody>
      </p:sp>
      <p:sp>
        <p:nvSpPr>
          <p:cNvPr id="7" name="Rechthoek 6">
            <a:extLst>
              <a:ext uri="{FF2B5EF4-FFF2-40B4-BE49-F238E27FC236}">
                <a16:creationId xmlns:a16="http://schemas.microsoft.com/office/drawing/2014/main" id="{ABEFDB29-2F8A-209C-D35E-51076DF58532}"/>
              </a:ext>
            </a:extLst>
          </p:cNvPr>
          <p:cNvSpPr/>
          <p:nvPr/>
        </p:nvSpPr>
        <p:spPr>
          <a:xfrm rot="297928">
            <a:off x="4901029" y="2804344"/>
            <a:ext cx="5891897" cy="2579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nl-NL" sz="2400" dirty="0">
                <a:latin typeface="Hind" panose="02000000000000000000" pitchFamily="2" charset="0"/>
                <a:ea typeface="Arial" panose="020B0604020202020204" pitchFamily="34" charset="0"/>
                <a:cs typeface="Hind" panose="02000000000000000000" pitchFamily="2" charset="0"/>
              </a:rPr>
              <a:t>Wij koesteren de identiteit en diversiteit van onze leerlingen en leren hun harmonieus samen te leven, met waardering voor verschillen in denkwijze, ideologie, afkomst, gezinsvormen en gender. </a:t>
            </a:r>
          </a:p>
        </p:txBody>
      </p:sp>
      <p:sp>
        <p:nvSpPr>
          <p:cNvPr id="8" name="Rechthoek 7">
            <a:extLst>
              <a:ext uri="{FF2B5EF4-FFF2-40B4-BE49-F238E27FC236}">
                <a16:creationId xmlns:a16="http://schemas.microsoft.com/office/drawing/2014/main" id="{791E3172-8323-C2B6-FBFA-B5BBB4AA9C34}"/>
              </a:ext>
            </a:extLst>
          </p:cNvPr>
          <p:cNvSpPr/>
          <p:nvPr/>
        </p:nvSpPr>
        <p:spPr>
          <a:xfrm>
            <a:off x="4942690" y="2744547"/>
            <a:ext cx="5891897" cy="2579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nl-NL" sz="2400" dirty="0"/>
              <a:t>Wereldburgerschap, betekent voor ons, actieve deelname aan de lokale, nationale en mondiale samenleving met respect voor de kernwaarden van </a:t>
            </a:r>
            <a:r>
              <a:rPr lang="nl-NL" sz="2400" u="sng" dirty="0"/>
              <a:t>gelijkwaardigheid</a:t>
            </a:r>
            <a:r>
              <a:rPr lang="nl-NL" sz="2400" dirty="0"/>
              <a:t>, </a:t>
            </a:r>
            <a:r>
              <a:rPr lang="nl-NL" sz="2400" u="sng" dirty="0"/>
              <a:t>verbondenheid</a:t>
            </a:r>
            <a:r>
              <a:rPr lang="nl-NL" sz="2400" dirty="0"/>
              <a:t>, </a:t>
            </a:r>
            <a:r>
              <a:rPr lang="nl-NL" sz="2400" u="sng" dirty="0"/>
              <a:t>verantwoordelijkheid</a:t>
            </a:r>
            <a:r>
              <a:rPr lang="nl-NL" sz="2400" dirty="0"/>
              <a:t> en </a:t>
            </a:r>
            <a:r>
              <a:rPr lang="nl-NL" sz="2400" u="sng" dirty="0"/>
              <a:t>veiligheid</a:t>
            </a:r>
            <a:r>
              <a:rPr lang="nl-NL" sz="2400" dirty="0"/>
              <a:t>.</a:t>
            </a:r>
            <a:endParaRPr lang="nl-NL" sz="3200" dirty="0">
              <a:latin typeface="Hind" panose="02000000000000000000" pitchFamily="2" charset="0"/>
              <a:ea typeface="Arial" panose="020B0604020202020204" pitchFamily="34" charset="0"/>
              <a:cs typeface="Hind" panose="02000000000000000000" pitchFamily="2" charset="0"/>
            </a:endParaRPr>
          </a:p>
        </p:txBody>
      </p:sp>
      <p:sp>
        <p:nvSpPr>
          <p:cNvPr id="10" name="Rechthoek 9">
            <a:extLst>
              <a:ext uri="{FF2B5EF4-FFF2-40B4-BE49-F238E27FC236}">
                <a16:creationId xmlns:a16="http://schemas.microsoft.com/office/drawing/2014/main" id="{7CA4C562-5875-E359-0E22-56BB67EBDE5D}"/>
              </a:ext>
            </a:extLst>
          </p:cNvPr>
          <p:cNvSpPr/>
          <p:nvPr/>
        </p:nvSpPr>
        <p:spPr>
          <a:xfrm rot="21199859">
            <a:off x="4942689" y="2707794"/>
            <a:ext cx="5891897" cy="2579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nl-NL" sz="2000" dirty="0"/>
              <a:t>Onze aanpak omvat zowel kennisoverdracht door middel van thematische onderwerpen, zoals identiteit, mensenrechten en democratie, als praktische toepassingen in de vorm van oefeningen in samenwerking, conflictoplossing, discussie en empathie. </a:t>
            </a:r>
            <a:endParaRPr lang="nl-NL" sz="3600" dirty="0">
              <a:latin typeface="Hind" panose="02000000000000000000" pitchFamily="2" charset="0"/>
              <a:ea typeface="Arial" panose="020B0604020202020204" pitchFamily="34" charset="0"/>
              <a:cs typeface="Hind" panose="02000000000000000000" pitchFamily="2" charset="0"/>
            </a:endParaRPr>
          </a:p>
        </p:txBody>
      </p:sp>
      <p:sp>
        <p:nvSpPr>
          <p:cNvPr id="12" name="Rechthoek 11">
            <a:extLst>
              <a:ext uri="{FF2B5EF4-FFF2-40B4-BE49-F238E27FC236}">
                <a16:creationId xmlns:a16="http://schemas.microsoft.com/office/drawing/2014/main" id="{B0574273-4D9E-53BA-0426-8228F8D5DE6F}"/>
              </a:ext>
            </a:extLst>
          </p:cNvPr>
          <p:cNvSpPr/>
          <p:nvPr/>
        </p:nvSpPr>
        <p:spPr>
          <a:xfrm rot="270259">
            <a:off x="4942688" y="2804343"/>
            <a:ext cx="5891897" cy="2579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nl-NL" sz="2000" dirty="0">
                <a:latin typeface="Arial" panose="020B0604020202020204" pitchFamily="34" charset="0"/>
                <a:ea typeface="Arial" panose="020B0604020202020204" pitchFamily="34" charset="0"/>
              </a:rPr>
              <a:t>We verliezen niet uit het oog dat onze leerlingen, ondanks hun rol als toekomstige wereldburgers, ook kind zijn. Daarom nemen we de verantwoordelijkheid om wereldproblemen op een genuanceerde manier over te brengen.</a:t>
            </a:r>
            <a:endParaRPr lang="nl-NL" sz="2400" dirty="0">
              <a:latin typeface="Hind" panose="02000000000000000000" pitchFamily="2" charset="0"/>
              <a:cs typeface="Hind" panose="02000000000000000000" pitchFamily="2" charset="0"/>
            </a:endParaRPr>
          </a:p>
        </p:txBody>
      </p:sp>
    </p:spTree>
    <p:extLst>
      <p:ext uri="{BB962C8B-B14F-4D97-AF65-F5344CB8AC3E}">
        <p14:creationId xmlns:p14="http://schemas.microsoft.com/office/powerpoint/2010/main" val="7280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Onze 3 pijlers</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1077218"/>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r>
              <a:rPr lang="nl-NL" sz="3200" b="1" u="none" strike="noStrike" dirty="0">
                <a:solidFill>
                  <a:srgbClr val="000000"/>
                </a:solidFill>
                <a:effectLst/>
                <a:latin typeface="Hind" panose="020B0502040204020203" pitchFamily="2" charset="0"/>
              </a:rPr>
              <a:t>1. </a:t>
            </a:r>
            <a:r>
              <a:rPr lang="nl-NL" sz="3200" u="none" strike="noStrike" dirty="0">
                <a:solidFill>
                  <a:srgbClr val="000000"/>
                </a:solidFill>
                <a:effectLst/>
                <a:latin typeface="Hind" panose="020B0502040204020203" pitchFamily="2" charset="0"/>
              </a:rPr>
              <a:t>Thematisch onderwijs (</a:t>
            </a:r>
            <a:r>
              <a:rPr lang="nl-NL" sz="3200" u="none" strike="noStrike" dirty="0" err="1">
                <a:solidFill>
                  <a:srgbClr val="000000"/>
                </a:solidFill>
                <a:effectLst/>
                <a:latin typeface="Hind" panose="020B0502040204020203" pitchFamily="2" charset="0"/>
              </a:rPr>
              <a:t>DaVinci</a:t>
            </a:r>
            <a:r>
              <a:rPr lang="nl-NL" sz="3200" u="none" strike="noStrike" dirty="0">
                <a:solidFill>
                  <a:srgbClr val="000000"/>
                </a:solidFill>
                <a:effectLst/>
                <a:latin typeface="Hind" panose="020B0502040204020203" pitchFamily="2" charset="0"/>
              </a:rPr>
              <a:t>) </a:t>
            </a:r>
            <a:endParaRPr lang="nl-NL" i="1" dirty="0"/>
          </a:p>
        </p:txBody>
      </p:sp>
      <p:sp>
        <p:nvSpPr>
          <p:cNvPr id="2" name="Tekstvak 1">
            <a:extLst>
              <a:ext uri="{FF2B5EF4-FFF2-40B4-BE49-F238E27FC236}">
                <a16:creationId xmlns:a16="http://schemas.microsoft.com/office/drawing/2014/main" id="{E2DDA2DB-4DB1-044A-AE2E-53B907A4AB62}"/>
              </a:ext>
            </a:extLst>
          </p:cNvPr>
          <p:cNvSpPr txBox="1"/>
          <p:nvPr/>
        </p:nvSpPr>
        <p:spPr>
          <a:xfrm>
            <a:off x="884716" y="3425391"/>
            <a:ext cx="10422565" cy="1077218"/>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r>
              <a:rPr lang="nl-NL" sz="3200" b="1" dirty="0">
                <a:solidFill>
                  <a:srgbClr val="000000"/>
                </a:solidFill>
                <a:latin typeface="Hind" panose="020B0502040204020203" pitchFamily="2" charset="0"/>
              </a:rPr>
              <a:t>2. </a:t>
            </a:r>
            <a:r>
              <a:rPr lang="nl-NL" sz="3200" dirty="0">
                <a:solidFill>
                  <a:srgbClr val="000000"/>
                </a:solidFill>
                <a:latin typeface="Hind" panose="020B0502040204020203" pitchFamily="2" charset="0"/>
              </a:rPr>
              <a:t>Sociale interventies (PBS, </a:t>
            </a:r>
            <a:r>
              <a:rPr lang="nl-NL" sz="3200" dirty="0" err="1">
                <a:solidFill>
                  <a:srgbClr val="000000"/>
                </a:solidFill>
                <a:latin typeface="Hind" panose="020B0502040204020203" pitchFamily="2" charset="0"/>
              </a:rPr>
              <a:t>KiVa</a:t>
            </a:r>
            <a:r>
              <a:rPr lang="nl-NL" sz="3200" dirty="0">
                <a:solidFill>
                  <a:srgbClr val="000000"/>
                </a:solidFill>
                <a:latin typeface="Hind" panose="020B0502040204020203" pitchFamily="2" charset="0"/>
              </a:rPr>
              <a:t> &amp; Taakspel)</a:t>
            </a:r>
            <a:endParaRPr lang="nl-NL" dirty="0"/>
          </a:p>
        </p:txBody>
      </p:sp>
      <p:sp>
        <p:nvSpPr>
          <p:cNvPr id="3" name="Tekstvak 2">
            <a:extLst>
              <a:ext uri="{FF2B5EF4-FFF2-40B4-BE49-F238E27FC236}">
                <a16:creationId xmlns:a16="http://schemas.microsoft.com/office/drawing/2014/main" id="{25E49532-D862-2CE8-F460-F7A40977C860}"/>
              </a:ext>
            </a:extLst>
          </p:cNvPr>
          <p:cNvSpPr txBox="1"/>
          <p:nvPr/>
        </p:nvSpPr>
        <p:spPr>
          <a:xfrm>
            <a:off x="884716" y="5065344"/>
            <a:ext cx="10422565" cy="1077218"/>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r>
              <a:rPr lang="nl-NL" sz="3200" b="1" dirty="0">
                <a:solidFill>
                  <a:srgbClr val="000000"/>
                </a:solidFill>
                <a:latin typeface="Hind" panose="020B0502040204020203" pitchFamily="2" charset="0"/>
              </a:rPr>
              <a:t>3. </a:t>
            </a:r>
            <a:r>
              <a:rPr lang="nl-NL" sz="3200" dirty="0">
                <a:solidFill>
                  <a:srgbClr val="000000"/>
                </a:solidFill>
                <a:latin typeface="Hind" panose="020B0502040204020203" pitchFamily="2" charset="0"/>
              </a:rPr>
              <a:t>Buitenschoolse kennisbronnenaanpak (FOK)</a:t>
            </a:r>
            <a:endParaRPr lang="nl-NL" dirty="0"/>
          </a:p>
        </p:txBody>
      </p:sp>
    </p:spTree>
    <p:extLst>
      <p:ext uri="{BB962C8B-B14F-4D97-AF65-F5344CB8AC3E}">
        <p14:creationId xmlns:p14="http://schemas.microsoft.com/office/powerpoint/2010/main" val="150591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Onze aanpak / ons curriculum</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67820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pic>
        <p:nvPicPr>
          <p:cNvPr id="2" name="Picture 2">
            <a:extLst>
              <a:ext uri="{FF2B5EF4-FFF2-40B4-BE49-F238E27FC236}">
                <a16:creationId xmlns:a16="http://schemas.microsoft.com/office/drawing/2014/main" id="{0B68855D-A5B0-0594-4A0A-560AF39A2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25" y="1867919"/>
            <a:ext cx="4501748" cy="451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6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Onze aanpak / ons curriculum</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955203"/>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a:p>
            <a:pPr algn="ctr" rtl="0">
              <a:spcBef>
                <a:spcPts val="0"/>
              </a:spcBef>
              <a:spcAft>
                <a:spcPts val="0"/>
              </a:spcAft>
            </a:pPr>
            <a:endParaRPr lang="nl-NL" i="1" dirty="0"/>
          </a:p>
        </p:txBody>
      </p:sp>
      <p:pic>
        <p:nvPicPr>
          <p:cNvPr id="3" name="Afbeelding 2">
            <a:extLst>
              <a:ext uri="{FF2B5EF4-FFF2-40B4-BE49-F238E27FC236}">
                <a16:creationId xmlns:a16="http://schemas.microsoft.com/office/drawing/2014/main" id="{76D696A3-4B13-33B5-22E0-AFBF6B80C4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303732" b="-164718"/>
          <a:stretch/>
        </p:blipFill>
        <p:spPr bwMode="auto">
          <a:xfrm>
            <a:off x="1001675" y="1904387"/>
            <a:ext cx="10130613" cy="4358190"/>
          </a:xfrm>
          <a:prstGeom prst="rect">
            <a:avLst/>
          </a:prstGeom>
          <a:noFill/>
          <a:ln>
            <a:noFill/>
          </a:ln>
        </p:spPr>
      </p:pic>
      <p:sp>
        <p:nvSpPr>
          <p:cNvPr id="5" name="Tekstvak 4">
            <a:extLst>
              <a:ext uri="{FF2B5EF4-FFF2-40B4-BE49-F238E27FC236}">
                <a16:creationId xmlns:a16="http://schemas.microsoft.com/office/drawing/2014/main" id="{A75B9593-C194-46C3-833C-8A9438000ECA}"/>
              </a:ext>
            </a:extLst>
          </p:cNvPr>
          <p:cNvSpPr txBox="1"/>
          <p:nvPr/>
        </p:nvSpPr>
        <p:spPr>
          <a:xfrm>
            <a:off x="3763926" y="1904387"/>
            <a:ext cx="7368362" cy="4611519"/>
          </a:xfrm>
          <a:prstGeom prst="rect">
            <a:avLst/>
          </a:prstGeom>
          <a:solidFill>
            <a:schemeClr val="bg1"/>
          </a:solidFill>
          <a:ln>
            <a:solidFill>
              <a:schemeClr val="accent1"/>
            </a:solidFill>
          </a:ln>
        </p:spPr>
        <p:txBody>
          <a:bodyPr wrap="square" rtlCol="0">
            <a:spAutoFit/>
          </a:bodyPr>
          <a:lstStyle/>
          <a:p>
            <a:r>
              <a:rPr lang="nl-NL" sz="3200" dirty="0">
                <a:solidFill>
                  <a:srgbClr val="92D050"/>
                </a:solidFill>
                <a:effectLst/>
                <a:latin typeface="Arial" panose="020B0604020202020204" pitchFamily="34" charset="0"/>
                <a:ea typeface="Arial" panose="020B0604020202020204" pitchFamily="34" charset="0"/>
              </a:rPr>
              <a:t>Identiteit</a:t>
            </a:r>
            <a:r>
              <a:rPr lang="nl-NL" sz="3200" dirty="0">
                <a:effectLst/>
                <a:latin typeface="Arial" panose="020B0604020202020204" pitchFamily="34" charset="0"/>
                <a:ea typeface="Arial" panose="020B0604020202020204" pitchFamily="34" charset="0"/>
              </a:rPr>
              <a:t> en </a:t>
            </a:r>
            <a:r>
              <a:rPr lang="nl-NL" sz="3200" dirty="0">
                <a:solidFill>
                  <a:srgbClr val="D6E3BC"/>
                </a:solidFill>
                <a:effectLst/>
                <a:latin typeface="Arial" panose="020B0604020202020204" pitchFamily="34" charset="0"/>
                <a:ea typeface="Arial" panose="020B0604020202020204" pitchFamily="34" charset="0"/>
              </a:rPr>
              <a:t>diversiteit &amp; inclusie</a:t>
            </a:r>
          </a:p>
          <a:p>
            <a:endParaRPr lang="nl-NL" dirty="0">
              <a:solidFill>
                <a:srgbClr val="D6E3BC"/>
              </a:solidFill>
              <a:latin typeface="Arial" panose="020B0604020202020204" pitchFamily="34" charset="0"/>
              <a:ea typeface="Arial" panose="020B0604020202020204" pitchFamily="34" charset="0"/>
            </a:endParaRPr>
          </a:p>
          <a:p>
            <a:pPr marL="342900" lvl="0" indent="-342900">
              <a:lnSpc>
                <a:spcPct val="150000"/>
              </a:lnSpc>
              <a:buFont typeface="Symbol" panose="05050102010706020507" pitchFamily="18" charset="2"/>
              <a:buChar char=""/>
            </a:pPr>
            <a:r>
              <a:rPr lang="nl-NL" dirty="0">
                <a:effectLst/>
                <a:latin typeface="Arial" panose="020B0604020202020204" pitchFamily="34" charset="0"/>
                <a:ea typeface="Arial" panose="020B0604020202020204" pitchFamily="34" charset="0"/>
              </a:rPr>
              <a:t>Buitenschoolse kennisbronnen aanpak (Funds of Knowledge) </a:t>
            </a:r>
          </a:p>
          <a:p>
            <a:pPr marL="342900" lvl="0" indent="-342900">
              <a:lnSpc>
                <a:spcPct val="150000"/>
              </a:lnSpc>
              <a:buFont typeface="Symbol" panose="05050102010706020507" pitchFamily="18" charset="2"/>
              <a:buChar char=""/>
            </a:pPr>
            <a:r>
              <a:rPr lang="nl-NL" dirty="0">
                <a:effectLst/>
                <a:latin typeface="Arial" panose="020B0604020202020204" pitchFamily="34" charset="0"/>
                <a:ea typeface="Arial" panose="020B0604020202020204" pitchFamily="34" charset="0"/>
              </a:rPr>
              <a:t>Inzet van ouders </a:t>
            </a:r>
            <a:r>
              <a:rPr lang="nl-NL" dirty="0" err="1">
                <a:effectLst/>
                <a:latin typeface="Arial" panose="020B0604020202020204" pitchFamily="34" charset="0"/>
                <a:ea typeface="Arial" panose="020B0604020202020204" pitchFamily="34" charset="0"/>
              </a:rPr>
              <a:t>t.a.v</a:t>
            </a:r>
            <a:r>
              <a:rPr lang="nl-NL" dirty="0">
                <a:effectLst/>
                <a:latin typeface="Arial" panose="020B0604020202020204" pitchFamily="34" charset="0"/>
                <a:ea typeface="Arial" panose="020B0604020202020204" pitchFamily="34" charset="0"/>
              </a:rPr>
              <a:t> een specifiek beroep, talent of specifieke kennis</a:t>
            </a:r>
          </a:p>
          <a:p>
            <a:pPr marL="342900" lvl="0" indent="-342900">
              <a:lnSpc>
                <a:spcPct val="150000"/>
              </a:lnSpc>
              <a:buFont typeface="Symbol" panose="05050102010706020507" pitchFamily="18" charset="2"/>
              <a:buChar char=""/>
            </a:pPr>
            <a:r>
              <a:rPr lang="nl-NL" dirty="0">
                <a:effectLst/>
                <a:latin typeface="Arial" panose="020B0604020202020204" pitchFamily="34" charset="0"/>
                <a:ea typeface="Arial" panose="020B0604020202020204" pitchFamily="34" charset="0"/>
              </a:rPr>
              <a:t>Aanbod van wisselende leskisten gericht op religie en ideologie</a:t>
            </a:r>
          </a:p>
          <a:p>
            <a:pPr marL="342900" lvl="0" indent="-342900">
              <a:lnSpc>
                <a:spcPct val="150000"/>
              </a:lnSpc>
              <a:buFont typeface="Symbol" panose="05050102010706020507" pitchFamily="18" charset="2"/>
              <a:buChar char=""/>
            </a:pPr>
            <a:r>
              <a:rPr lang="nl-NL" dirty="0">
                <a:effectLst/>
                <a:latin typeface="Arial" panose="020B0604020202020204" pitchFamily="34" charset="0"/>
                <a:ea typeface="Arial" panose="020B0604020202020204" pitchFamily="34" charset="0"/>
              </a:rPr>
              <a:t>Projecten in de school gericht op identiteit, diversiteit en inclusie (denk aan: </a:t>
            </a:r>
            <a:r>
              <a:rPr lang="nl-NL" dirty="0" err="1">
                <a:effectLst/>
                <a:latin typeface="Arial" panose="020B0604020202020204" pitchFamily="34" charset="0"/>
                <a:ea typeface="Arial" panose="020B0604020202020204" pitchFamily="34" charset="0"/>
              </a:rPr>
              <a:t>Ancestors</a:t>
            </a:r>
            <a:r>
              <a:rPr lang="nl-NL" dirty="0">
                <a:effectLst/>
                <a:latin typeface="Arial" panose="020B0604020202020204" pitchFamily="34" charset="0"/>
                <a:ea typeface="Arial" panose="020B0604020202020204" pitchFamily="34" charset="0"/>
              </a:rPr>
              <a:t> </a:t>
            </a:r>
            <a:r>
              <a:rPr lang="nl-NL" dirty="0" err="1">
                <a:effectLst/>
                <a:latin typeface="Arial" panose="020B0604020202020204" pitchFamily="34" charset="0"/>
                <a:ea typeface="Arial" panose="020B0604020202020204" pitchFamily="34" charset="0"/>
              </a:rPr>
              <a:t>unKnown</a:t>
            </a:r>
            <a:r>
              <a:rPr lang="nl-NL" dirty="0">
                <a:effectLst/>
                <a:latin typeface="Arial" panose="020B0604020202020204" pitchFamily="34" charset="0"/>
                <a:ea typeface="Arial" panose="020B0604020202020204" pitchFamily="34" charset="0"/>
              </a:rPr>
              <a:t> en Stichting in mijn Buurt)</a:t>
            </a:r>
          </a:p>
          <a:p>
            <a:pPr marL="342900" lvl="0" indent="-342900">
              <a:lnSpc>
                <a:spcPct val="150000"/>
              </a:lnSpc>
              <a:buFont typeface="Symbol" panose="05050102010706020507" pitchFamily="18" charset="2"/>
              <a:buChar char=""/>
            </a:pPr>
            <a:r>
              <a:rPr lang="nl-NL" dirty="0" err="1">
                <a:effectLst/>
                <a:latin typeface="Arial" panose="020B0604020202020204" pitchFamily="34" charset="0"/>
                <a:ea typeface="Arial" panose="020B0604020202020204" pitchFamily="34" charset="0"/>
              </a:rPr>
              <a:t>Inclusiviteit</a:t>
            </a:r>
            <a:r>
              <a:rPr lang="nl-NL" dirty="0">
                <a:effectLst/>
                <a:latin typeface="Arial" panose="020B0604020202020204" pitchFamily="34" charset="0"/>
                <a:ea typeface="Arial" panose="020B0604020202020204" pitchFamily="34" charset="0"/>
              </a:rPr>
              <a:t> in de schoolbibliotheek en in knutselmaterialen (huidskleurpotloden, divers gekleurd papier)</a:t>
            </a:r>
          </a:p>
          <a:p>
            <a:pPr marL="342900" lvl="0" indent="-342900">
              <a:lnSpc>
                <a:spcPct val="150000"/>
              </a:lnSpc>
              <a:buFont typeface="Symbol" panose="05050102010706020507" pitchFamily="18" charset="2"/>
              <a:buChar char=""/>
            </a:pPr>
            <a:r>
              <a:rPr lang="nl-NL" dirty="0">
                <a:effectLst/>
                <a:latin typeface="Arial" panose="020B0604020202020204" pitchFamily="34" charset="0"/>
                <a:ea typeface="Arial" panose="020B0604020202020204" pitchFamily="34" charset="0"/>
              </a:rPr>
              <a:t>Waardering van meertaligheid; een meertalige aanpak in school</a:t>
            </a:r>
            <a:endParaRPr lang="nl-NL" dirty="0">
              <a:solidFill>
                <a:srgbClr val="D6E3BC"/>
              </a:solidFill>
              <a:latin typeface="Arial" panose="020B0604020202020204" pitchFamily="34" charset="0"/>
            </a:endParaRPr>
          </a:p>
        </p:txBody>
      </p:sp>
    </p:spTree>
    <p:extLst>
      <p:ext uri="{BB962C8B-B14F-4D97-AF65-F5344CB8AC3E}">
        <p14:creationId xmlns:p14="http://schemas.microsoft.com/office/powerpoint/2010/main" val="411805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B89FA9A-8FED-45BE-0250-544A891F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 y="56426"/>
            <a:ext cx="1126489" cy="8857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D4E31B8-8006-BE64-0828-5AE88C5229FB}"/>
              </a:ext>
            </a:extLst>
          </p:cNvPr>
          <p:cNvSpPr txBox="1"/>
          <p:nvPr/>
        </p:nvSpPr>
        <p:spPr>
          <a:xfrm>
            <a:off x="884717" y="899666"/>
            <a:ext cx="10422565" cy="584775"/>
          </a:xfrm>
          <a:prstGeom prst="rect">
            <a:avLst/>
          </a:prstGeom>
          <a:noFill/>
          <a:ln w="38100">
            <a:solidFill>
              <a:srgbClr val="0070C0"/>
            </a:solidFill>
          </a:ln>
        </p:spPr>
        <p:txBody>
          <a:bodyPr wrap="square">
            <a:spAutoFit/>
          </a:bodyPr>
          <a:lstStyle/>
          <a:p>
            <a:pPr algn="ctr" rtl="0">
              <a:spcBef>
                <a:spcPts val="0"/>
              </a:spcBef>
              <a:spcAft>
                <a:spcPts val="0"/>
              </a:spcAft>
            </a:pPr>
            <a:r>
              <a:rPr lang="nl-NL" sz="3200" b="1" dirty="0">
                <a:solidFill>
                  <a:srgbClr val="000000"/>
                </a:solidFill>
                <a:latin typeface="Hind" panose="020B0502040204020203" pitchFamily="2" charset="0"/>
              </a:rPr>
              <a:t>Voorbeelden, voorbeelden, voorbeelden</a:t>
            </a:r>
            <a:endParaRPr lang="nl-NL" dirty="0"/>
          </a:p>
        </p:txBody>
      </p:sp>
      <p:sp>
        <p:nvSpPr>
          <p:cNvPr id="11" name="Tekstvak 10">
            <a:extLst>
              <a:ext uri="{FF2B5EF4-FFF2-40B4-BE49-F238E27FC236}">
                <a16:creationId xmlns:a16="http://schemas.microsoft.com/office/drawing/2014/main" id="{AD466FDD-AE3F-8528-A926-0EB0180DE0EF}"/>
              </a:ext>
            </a:extLst>
          </p:cNvPr>
          <p:cNvSpPr txBox="1"/>
          <p:nvPr/>
        </p:nvSpPr>
        <p:spPr>
          <a:xfrm>
            <a:off x="884717" y="1785438"/>
            <a:ext cx="10422565" cy="4678204"/>
          </a:xfrm>
          <a:prstGeom prst="rect">
            <a:avLst/>
          </a:prstGeom>
          <a:solidFill>
            <a:schemeClr val="tx2">
              <a:lumMod val="10000"/>
              <a:lumOff val="90000"/>
            </a:schemeClr>
          </a:solidFill>
          <a:ln w="38100">
            <a:noFill/>
          </a:ln>
        </p:spPr>
        <p:txBody>
          <a:bodyPr wrap="square">
            <a:spAutoFit/>
          </a:bodyPr>
          <a:lstStyle/>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3200" dirty="0">
              <a:solidFill>
                <a:srgbClr val="000000"/>
              </a:solidFill>
              <a:latin typeface="Hind" panose="020B0502040204020203" pitchFamily="2" charset="0"/>
            </a:endParaRPr>
          </a:p>
          <a:p>
            <a:pPr rtl="0">
              <a:spcBef>
                <a:spcPts val="0"/>
              </a:spcBef>
              <a:spcAft>
                <a:spcPts val="0"/>
              </a:spcAft>
            </a:pPr>
            <a:endParaRPr lang="nl-NL" sz="3200" u="none" strike="noStrike" dirty="0">
              <a:solidFill>
                <a:srgbClr val="000000"/>
              </a:solidFill>
              <a:effectLst/>
              <a:latin typeface="Hind" panose="020B0502040204020203" pitchFamily="2" charset="0"/>
            </a:endParaRPr>
          </a:p>
          <a:p>
            <a:pPr rtl="0">
              <a:spcBef>
                <a:spcPts val="0"/>
              </a:spcBef>
              <a:spcAft>
                <a:spcPts val="0"/>
              </a:spcAft>
            </a:pPr>
            <a:endParaRPr lang="nl-NL" sz="2400" u="none" strike="noStrike" dirty="0">
              <a:solidFill>
                <a:srgbClr val="000000"/>
              </a:solidFill>
              <a:effectLst/>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sz="3200" i="1" dirty="0">
              <a:solidFill>
                <a:srgbClr val="000000"/>
              </a:solidFill>
              <a:latin typeface="Hind" panose="020B0502040204020203" pitchFamily="2" charset="0"/>
            </a:endParaRPr>
          </a:p>
          <a:p>
            <a:pPr algn="ctr" rtl="0">
              <a:spcBef>
                <a:spcPts val="0"/>
              </a:spcBef>
              <a:spcAft>
                <a:spcPts val="0"/>
              </a:spcAft>
            </a:pPr>
            <a:endParaRPr lang="nl-NL" i="1" dirty="0"/>
          </a:p>
        </p:txBody>
      </p:sp>
      <p:pic>
        <p:nvPicPr>
          <p:cNvPr id="1084" name="Picture 60">
            <a:extLst>
              <a:ext uri="{FF2B5EF4-FFF2-40B4-BE49-F238E27FC236}">
                <a16:creationId xmlns:a16="http://schemas.microsoft.com/office/drawing/2014/main" id="{4EB004F8-BCE0-A4A2-824D-44AB7AA06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84" y="1866900"/>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98F2AB48-1D8A-9FC3-668F-243E20399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242" y="3662862"/>
            <a:ext cx="3048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F2C8CD1B-22B0-4702-4C7C-74DEE0828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263" y="1866900"/>
            <a:ext cx="2686493" cy="26864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F718FE56-144C-73B8-015D-F58BA254D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594" y="4304487"/>
            <a:ext cx="3048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09580EB-8BB4-D18E-64E3-523A8FDC83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6029" y="4304486"/>
            <a:ext cx="3048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CC41560-71E8-3D1F-D95C-2AD6267614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1594" y="1888157"/>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23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1b7aed5-614e-41df-9222-00b2fbad9ebb" xsi:nil="true"/>
    <lcf76f155ced4ddcb4097134ff3c332f xmlns="1dd24d23-84f8-46f0-90f2-383ae75c9cd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4542D95259B442BF6A763B8C01CF65" ma:contentTypeVersion="18" ma:contentTypeDescription="Een nieuw document maken." ma:contentTypeScope="" ma:versionID="28b92fb8d4f2f4bf16a119e33b9cf77a">
  <xsd:schema xmlns:xsd="http://www.w3.org/2001/XMLSchema" xmlns:xs="http://www.w3.org/2001/XMLSchema" xmlns:p="http://schemas.microsoft.com/office/2006/metadata/properties" xmlns:ns2="1dd24d23-84f8-46f0-90f2-383ae75c9cd4" xmlns:ns3="21b7aed5-614e-41df-9222-00b2fbad9ebb" targetNamespace="http://schemas.microsoft.com/office/2006/metadata/properties" ma:root="true" ma:fieldsID="4e20db07e84364da69622b77cba9178a" ns2:_="" ns3:_="">
    <xsd:import namespace="1dd24d23-84f8-46f0-90f2-383ae75c9cd4"/>
    <xsd:import namespace="21b7aed5-614e-41df-9222-00b2fbad9e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24d23-84f8-46f0-90f2-383ae75c9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a7f31b48-7bf7-45f7-b9bb-0df2981c6a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b7aed5-614e-41df-9222-00b2fbad9ebb"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11d26cd-fca4-4169-93ef-aa9df0e28f3c}" ma:internalName="TaxCatchAll" ma:showField="CatchAllData" ma:web="21b7aed5-614e-41df-9222-00b2fbad9e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2FCC9-A37B-4BA8-AC2E-BDD9171B436D}">
  <ds:schemaRefs>
    <ds:schemaRef ds:uri="http://purl.org/dc/elements/1.1/"/>
    <ds:schemaRef ds:uri="1dd24d23-84f8-46f0-90f2-383ae75c9cd4"/>
    <ds:schemaRef ds:uri="21b7aed5-614e-41df-9222-00b2fbad9ebb"/>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4A9CB94-63A6-4A20-95B8-3319FEF69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24d23-84f8-46f0-90f2-383ae75c9cd4"/>
    <ds:schemaRef ds:uri="21b7aed5-614e-41df-9222-00b2fbad9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6F21D5-FB9E-4147-98DA-1A278DE03B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914</Words>
  <Application>Microsoft Office PowerPoint</Application>
  <PresentationFormat>Breedbeeld</PresentationFormat>
  <Paragraphs>196</Paragraphs>
  <Slides>20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Aptos</vt:lpstr>
      <vt:lpstr>Aptos Display</vt:lpstr>
      <vt:lpstr>Arial</vt:lpstr>
      <vt:lpstr>Hind</vt:lpstr>
      <vt:lpstr>Symbol</vt:lpstr>
      <vt:lpstr>WordVisi_MSFontService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 Joosse</dc:creator>
  <cp:lastModifiedBy>Sara  Blanken</cp:lastModifiedBy>
  <cp:revision>5</cp:revision>
  <dcterms:created xsi:type="dcterms:W3CDTF">2024-04-07T19:33:04Z</dcterms:created>
  <dcterms:modified xsi:type="dcterms:W3CDTF">2024-04-22T12:10:41Z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0x0101000C4542D95259B442BF6A763B8C01CF65</vt:lpwstr>
  </property>
  <property fmtid="{D5CDD505-2E9C-101B-9397-08002B2CF9AE}" pid="3" name="MediaServiceImageTags">
    <vt:lpwstr/>
  </property>
</Properties>
</file>